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53c7fc1a91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53c7fc1a91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53c7fc1a91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53c7fc1a91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53c7fc1a91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53c7fc1a91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53c7fc1a91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53c7fc1a91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Don’t say Electric Boogaloo here. Don’t.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53c7fc1a91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53c7fc1a91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53c7fc1a91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53c7fc1a91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53c7fc1a91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53c7fc1a91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53c7fc1a91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53c7fc1a91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53c7fc1a91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53c7fc1a91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53c7fc1a91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53c7fc1a91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53c7fc1a9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53c7fc1a9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53c7fc1a91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53c7fc1a91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53c7fc1a91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53c7fc1a91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53c7fc1a91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53c7fc1a91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53c7fc1a91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53c7fc1a91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53c7fc1a91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53c7fc1a91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53c7fc1a91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53c7fc1a91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53c7fc1a91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53c7fc1a91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53c7fc1a91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53c7fc1a91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53c7fc1a91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53c7fc1a91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53c7fc1a91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53c7fc1a91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53c7fc1a91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53c7fc1a91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53c7fc1a91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53c7fc1a91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53c7fc1a91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53c7fc1a91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53c7fc1a91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53c7fc1a91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53c7fc1a91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53c7fc1a91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53c7fc1a91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53c7fc1a91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53c7fc1a91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53c7fc1a91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53c7fc1a91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53c7fc1a91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53c7fc1a91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53c7fc1a91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53c7fc1a91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53c7fc1a91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numba.pydata.org/numba-doc/latest/cuda/cudapysupported.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2.png"/><Relationship Id="rId5" Type="http://schemas.openxmlformats.org/officeDocument/2006/relationships/image" Target="../media/image9.png"/><Relationship Id="rId6"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19.png"/><Relationship Id="rId6"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0.png"/><Relationship Id="rId4" Type="http://schemas.openxmlformats.org/officeDocument/2006/relationships/image" Target="../media/image21.png"/><Relationship Id="rId5" Type="http://schemas.openxmlformats.org/officeDocument/2006/relationships/image" Target="../media/image27.png"/><Relationship Id="rId6"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1.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4.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5.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github.com/zhyrek/numb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github.com/zhyrek/numba"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anaconda.com/" TargetMode="External"/><Relationship Id="rId4" Type="http://schemas.openxmlformats.org/officeDocument/2006/relationships/hyperlink" Target="https://github.com/zhyrek/numba"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462550"/>
            <a:ext cx="8520600" cy="99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600"/>
              <a:t>High Performance GPU-based Material Simulations in Python using Numba</a:t>
            </a:r>
            <a:endParaRPr sz="3600"/>
          </a:p>
        </p:txBody>
      </p:sp>
      <p:sp>
        <p:nvSpPr>
          <p:cNvPr id="55" name="Google Shape;55;p13"/>
          <p:cNvSpPr txBox="1"/>
          <p:nvPr>
            <p:ph idx="1" type="subTitle"/>
          </p:nvPr>
        </p:nvSpPr>
        <p:spPr>
          <a:xfrm>
            <a:off x="311700" y="303307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By Scott Peters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idx="1" type="body"/>
          </p:nvPr>
        </p:nvSpPr>
        <p:spPr>
          <a:xfrm>
            <a:off x="197475" y="450375"/>
            <a:ext cx="4901100" cy="44253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For loop in the Kernel ensures the computation of interest (here: addition) is split up evenly amongst the CUDA cores. Each thread only modifies its “color”</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Should not expect any speedup as-is in the previous case: 256 threads with only 3 array indices means 253 threads are idle! </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lang="en"/>
              <a:t>Parallelizability Aspect #1: “Are there sufficient tasks for every thread to be useful?”</a:t>
            </a:r>
            <a:endParaRPr b="1"/>
          </a:p>
          <a:p>
            <a:pPr indent="0" lvl="0" marL="0" rtl="0" algn="l">
              <a:spcBef>
                <a:spcPts val="1200"/>
              </a:spcBef>
              <a:spcAft>
                <a:spcPts val="0"/>
              </a:spcAft>
              <a:buNone/>
            </a:pPr>
            <a:r>
              <a:t/>
            </a:r>
            <a:endParaRPr b="1"/>
          </a:p>
          <a:p>
            <a:pPr indent="0" lvl="0" marL="0" rtl="0" algn="l">
              <a:spcBef>
                <a:spcPts val="1200"/>
              </a:spcBef>
              <a:spcAft>
                <a:spcPts val="1200"/>
              </a:spcAft>
              <a:buNone/>
            </a:pPr>
            <a:r>
              <a:rPr lang="en"/>
              <a:t>What if a larger array is used?</a:t>
            </a:r>
            <a:endParaRPr/>
          </a:p>
        </p:txBody>
      </p:sp>
      <p:pic>
        <p:nvPicPr>
          <p:cNvPr id="141" name="Google Shape;141;p22"/>
          <p:cNvPicPr preferRelativeResize="0"/>
          <p:nvPr/>
        </p:nvPicPr>
        <p:blipFill>
          <a:blip r:embed="rId3">
            <a:alphaModFix/>
          </a:blip>
          <a:stretch>
            <a:fillRect/>
          </a:stretch>
        </p:blipFill>
        <p:spPr>
          <a:xfrm>
            <a:off x="5262650" y="57550"/>
            <a:ext cx="3837925" cy="50859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Benchmarking!</a:t>
            </a:r>
            <a:endParaRPr/>
          </a:p>
        </p:txBody>
      </p:sp>
      <p:sp>
        <p:nvSpPr>
          <p:cNvPr id="147" name="Google Shape;147;p23"/>
          <p:cNvSpPr txBox="1"/>
          <p:nvPr>
            <p:ph idx="1" type="body"/>
          </p:nvPr>
        </p:nvSpPr>
        <p:spPr>
          <a:xfrm>
            <a:off x="311700" y="1152475"/>
            <a:ext cx="4413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Plot time it takes to add two arrays together for CPU and GPU code, with array size as the variable, ensuring the array size is larger than the number of threads </a:t>
            </a:r>
            <a:r>
              <a:rPr lang="en"/>
              <a:t>(4096, in this case)</a:t>
            </a:r>
            <a:r>
              <a:rPr lang="en"/>
              <a:t>!</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Results: </a:t>
            </a:r>
            <a:endParaRPr/>
          </a:p>
          <a:p>
            <a:pPr indent="0" lvl="0" marL="0" rtl="0" algn="l">
              <a:spcBef>
                <a:spcPts val="12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Benchmarking!</a:t>
            </a:r>
            <a:endParaRPr/>
          </a:p>
        </p:txBody>
      </p:sp>
      <p:sp>
        <p:nvSpPr>
          <p:cNvPr id="153" name="Google Shape;153;p24"/>
          <p:cNvSpPr txBox="1"/>
          <p:nvPr>
            <p:ph idx="1" type="body"/>
          </p:nvPr>
        </p:nvSpPr>
        <p:spPr>
          <a:xfrm>
            <a:off x="311700" y="1152475"/>
            <a:ext cx="4413900" cy="395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Plot time it takes to add two arrays together for CPU and GPU code, with array size as the variable, ensuring the array size is larger than the number of threads (4096, in this case)!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Results: </a:t>
            </a:r>
            <a:r>
              <a:rPr lang="en">
                <a:solidFill>
                  <a:srgbClr val="FF0000"/>
                </a:solidFill>
              </a:rPr>
              <a:t>GPU is slower.</a:t>
            </a:r>
            <a:endParaRPr>
              <a:solidFill>
                <a:srgbClr val="FF0000"/>
              </a:solidFill>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But why?</a:t>
            </a:r>
            <a:endParaRPr/>
          </a:p>
        </p:txBody>
      </p:sp>
      <p:pic>
        <p:nvPicPr>
          <p:cNvPr id="154" name="Google Shape;154;p24"/>
          <p:cNvPicPr preferRelativeResize="0"/>
          <p:nvPr/>
        </p:nvPicPr>
        <p:blipFill>
          <a:blip r:embed="rId3">
            <a:alphaModFix/>
          </a:blip>
          <a:stretch>
            <a:fillRect/>
          </a:stretch>
        </p:blipFill>
        <p:spPr>
          <a:xfrm>
            <a:off x="4955625" y="1848250"/>
            <a:ext cx="3876675" cy="2667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Benchmarking 2: Further Breakdown</a:t>
            </a:r>
            <a:endParaRPr/>
          </a:p>
        </p:txBody>
      </p:sp>
      <p:sp>
        <p:nvSpPr>
          <p:cNvPr id="160" name="Google Shape;160;p25"/>
          <p:cNvSpPr txBox="1"/>
          <p:nvPr>
            <p:ph idx="1" type="body"/>
          </p:nvPr>
        </p:nvSpPr>
        <p:spPr>
          <a:xfrm>
            <a:off x="311700" y="1152475"/>
            <a:ext cx="4820700" cy="393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Instead of timing the overall duration, time individual pieces of the code:</a:t>
            </a:r>
            <a:endParaRPr/>
          </a:p>
          <a:p>
            <a:pPr indent="-342900" lvl="0" marL="457200" rtl="0" algn="l">
              <a:spcBef>
                <a:spcPts val="1200"/>
              </a:spcBef>
              <a:spcAft>
                <a:spcPts val="0"/>
              </a:spcAft>
              <a:buSzPts val="1800"/>
              <a:buChar char="●"/>
            </a:pPr>
            <a:r>
              <a:rPr lang="en"/>
              <a:t>Send data to GPU</a:t>
            </a:r>
            <a:endParaRPr/>
          </a:p>
          <a:p>
            <a:pPr indent="-342900" lvl="0" marL="457200" rtl="0" algn="l">
              <a:spcBef>
                <a:spcPts val="0"/>
              </a:spcBef>
              <a:spcAft>
                <a:spcPts val="0"/>
              </a:spcAft>
              <a:buSzPts val="1800"/>
              <a:buChar char="●"/>
            </a:pPr>
            <a:r>
              <a:rPr lang="en"/>
              <a:t>Kernel runtime</a:t>
            </a:r>
            <a:endParaRPr/>
          </a:p>
          <a:p>
            <a:pPr indent="-342900" lvl="0" marL="457200" rtl="0" algn="l">
              <a:spcBef>
                <a:spcPts val="0"/>
              </a:spcBef>
              <a:spcAft>
                <a:spcPts val="0"/>
              </a:spcAft>
              <a:buSzPts val="1800"/>
              <a:buChar char="●"/>
            </a:pPr>
            <a:r>
              <a:rPr lang="en"/>
              <a:t>Retrieve data from GPU</a:t>
            </a:r>
            <a:endParaRPr/>
          </a:p>
          <a:p>
            <a:pPr indent="0" lvl="0" marL="0" rtl="0" algn="l">
              <a:spcBef>
                <a:spcPts val="1200"/>
              </a:spcBef>
              <a:spcAft>
                <a:spcPts val="0"/>
              </a:spcAft>
              <a:buNone/>
            </a:pPr>
            <a:r>
              <a:rPr lang="en"/>
              <a:t>Most time spent on sending/receiving data, and the compilation of the kernel.</a:t>
            </a:r>
            <a:endParaRPr/>
          </a:p>
          <a:p>
            <a:pPr indent="0" lvl="0" marL="0" rtl="0" algn="l">
              <a:spcBef>
                <a:spcPts val="1200"/>
              </a:spcBef>
              <a:spcAft>
                <a:spcPts val="1200"/>
              </a:spcAft>
              <a:buClr>
                <a:schemeClr val="dk1"/>
              </a:buClr>
              <a:buSzPts val="1100"/>
              <a:buFont typeface="Arial"/>
              <a:buNone/>
            </a:pPr>
            <a:r>
              <a:rPr b="1" lang="en"/>
              <a:t>Parallelizability Aspect #2: “Is the computation complex enough to warrant parallelizing?”</a:t>
            </a:r>
            <a:endParaRPr/>
          </a:p>
        </p:txBody>
      </p:sp>
      <p:pic>
        <p:nvPicPr>
          <p:cNvPr id="161" name="Google Shape;161;p25"/>
          <p:cNvPicPr preferRelativeResize="0"/>
          <p:nvPr/>
        </p:nvPicPr>
        <p:blipFill>
          <a:blip r:embed="rId3">
            <a:alphaModFix/>
          </a:blip>
          <a:stretch>
            <a:fillRect/>
          </a:stretch>
        </p:blipFill>
        <p:spPr>
          <a:xfrm>
            <a:off x="5284775" y="1583275"/>
            <a:ext cx="3706800" cy="255481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6"/>
          <p:cNvSpPr txBox="1"/>
          <p:nvPr>
            <p:ph type="title"/>
          </p:nvPr>
        </p:nvSpPr>
        <p:spPr>
          <a:xfrm>
            <a:off x="311700" y="185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Ease of Use/Actual Speedup Example: AGM Algorithm</a:t>
            </a:r>
            <a:endParaRPr/>
          </a:p>
        </p:txBody>
      </p:sp>
      <p:sp>
        <p:nvSpPr>
          <p:cNvPr id="167" name="Google Shape;167;p26"/>
          <p:cNvSpPr txBox="1"/>
          <p:nvPr>
            <p:ph idx="1" type="body"/>
          </p:nvPr>
        </p:nvSpPr>
        <p:spPr>
          <a:xfrm>
            <a:off x="311700" y="1152475"/>
            <a:ext cx="4636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AGM Algorithm: choose two numbers a and b, then iterate by replacing a and b with the arithmetic and geometric means of a and b.</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Toy example of algorithm with many computations, does not actually require 2000 iterations!</a:t>
            </a:r>
            <a:endParaRPr/>
          </a:p>
        </p:txBody>
      </p:sp>
      <p:pic>
        <p:nvPicPr>
          <p:cNvPr id="168" name="Google Shape;168;p26"/>
          <p:cNvPicPr preferRelativeResize="0"/>
          <p:nvPr/>
        </p:nvPicPr>
        <p:blipFill>
          <a:blip r:embed="rId3">
            <a:alphaModFix/>
          </a:blip>
          <a:stretch>
            <a:fillRect/>
          </a:stretch>
        </p:blipFill>
        <p:spPr>
          <a:xfrm>
            <a:off x="5118200" y="758200"/>
            <a:ext cx="3890701" cy="2592787"/>
          </a:xfrm>
          <a:prstGeom prst="rect">
            <a:avLst/>
          </a:prstGeom>
          <a:noFill/>
          <a:ln>
            <a:noFill/>
          </a:ln>
        </p:spPr>
      </p:pic>
      <p:pic>
        <p:nvPicPr>
          <p:cNvPr id="169" name="Google Shape;169;p26"/>
          <p:cNvPicPr preferRelativeResize="0"/>
          <p:nvPr/>
        </p:nvPicPr>
        <p:blipFill>
          <a:blip r:embed="rId4">
            <a:alphaModFix/>
          </a:blip>
          <a:stretch>
            <a:fillRect/>
          </a:stretch>
        </p:blipFill>
        <p:spPr>
          <a:xfrm>
            <a:off x="5758625" y="3494737"/>
            <a:ext cx="2609850" cy="1457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Ease of Use</a:t>
            </a:r>
            <a:endParaRPr/>
          </a:p>
        </p:txBody>
      </p:sp>
      <p:sp>
        <p:nvSpPr>
          <p:cNvPr id="175" name="Google Shape;175;p27"/>
          <p:cNvSpPr txBox="1"/>
          <p:nvPr>
            <p:ph idx="1" type="body"/>
          </p:nvPr>
        </p:nvSpPr>
        <p:spPr>
          <a:xfrm>
            <a:off x="311700" y="4109725"/>
            <a:ext cx="8520600" cy="99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Only changes are indices and use of Python math library (import math)!</a:t>
            </a:r>
            <a:endParaRPr/>
          </a:p>
        </p:txBody>
      </p:sp>
      <p:pic>
        <p:nvPicPr>
          <p:cNvPr id="176" name="Google Shape;176;p27"/>
          <p:cNvPicPr preferRelativeResize="0"/>
          <p:nvPr/>
        </p:nvPicPr>
        <p:blipFill>
          <a:blip r:embed="rId3">
            <a:alphaModFix/>
          </a:blip>
          <a:stretch>
            <a:fillRect/>
          </a:stretch>
        </p:blipFill>
        <p:spPr>
          <a:xfrm>
            <a:off x="152400" y="1170125"/>
            <a:ext cx="8734425" cy="2638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Actual Speedup</a:t>
            </a:r>
            <a:endParaRPr/>
          </a:p>
        </p:txBody>
      </p:sp>
      <p:sp>
        <p:nvSpPr>
          <p:cNvPr id="182" name="Google Shape;182;p28"/>
          <p:cNvSpPr txBox="1"/>
          <p:nvPr>
            <p:ph idx="1" type="body"/>
          </p:nvPr>
        </p:nvSpPr>
        <p:spPr>
          <a:xfrm>
            <a:off x="311700" y="1152475"/>
            <a:ext cx="435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Ran AGM algorithm on 10k, 100k, 1m, and 10m pairs of data points, both on CPU and GPU code.</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Even for 10m points, GPU code is still under 2 seconds, but for 10k points it takes 0.8 seconds, 20x </a:t>
            </a:r>
            <a:r>
              <a:rPr i="1" lang="en"/>
              <a:t>slower </a:t>
            </a:r>
            <a:r>
              <a:rPr lang="en"/>
              <a:t>than the CPU code.</a:t>
            </a:r>
            <a:endParaRPr/>
          </a:p>
        </p:txBody>
      </p:sp>
      <p:pic>
        <p:nvPicPr>
          <p:cNvPr id="183" name="Google Shape;183;p28"/>
          <p:cNvPicPr preferRelativeResize="0"/>
          <p:nvPr/>
        </p:nvPicPr>
        <p:blipFill>
          <a:blip r:embed="rId3">
            <a:alphaModFix/>
          </a:blip>
          <a:stretch>
            <a:fillRect/>
          </a:stretch>
        </p:blipFill>
        <p:spPr>
          <a:xfrm>
            <a:off x="4824000" y="1170125"/>
            <a:ext cx="4167600" cy="303970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When is it worth coding for GPU?</a:t>
            </a:r>
            <a:endParaRPr/>
          </a:p>
        </p:txBody>
      </p:sp>
      <p:sp>
        <p:nvSpPr>
          <p:cNvPr id="189" name="Google Shape;189;p29"/>
          <p:cNvSpPr txBox="1"/>
          <p:nvPr>
            <p:ph idx="1" type="body"/>
          </p:nvPr>
        </p:nvSpPr>
        <p:spPr>
          <a:xfrm>
            <a:off x="311700" y="1722075"/>
            <a:ext cx="8520600" cy="284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Good rule of thumb: assume GPU code adds one second of overhead.</a:t>
            </a:r>
            <a:endParaRPr/>
          </a:p>
          <a:p>
            <a:pPr indent="-342900" lvl="0" marL="457200" rtl="0" algn="l">
              <a:spcBef>
                <a:spcPts val="1200"/>
              </a:spcBef>
              <a:spcAft>
                <a:spcPts val="0"/>
              </a:spcAft>
              <a:buSzPts val="1800"/>
              <a:buChar char="●"/>
            </a:pPr>
            <a:r>
              <a:rPr lang="en"/>
              <a:t>Code takes less than a second to run? </a:t>
            </a:r>
            <a:r>
              <a:rPr lang="en">
                <a:solidFill>
                  <a:srgbClr val="FF0000"/>
                </a:solidFill>
              </a:rPr>
              <a:t>Not worth it.</a:t>
            </a:r>
            <a:endParaRPr>
              <a:solidFill>
                <a:srgbClr val="FF0000"/>
              </a:solidFill>
            </a:endParaRPr>
          </a:p>
          <a:p>
            <a:pPr indent="-342900" lvl="0" marL="457200" rtl="0" algn="l">
              <a:spcBef>
                <a:spcPts val="0"/>
              </a:spcBef>
              <a:spcAft>
                <a:spcPts val="0"/>
              </a:spcAft>
              <a:buSzPts val="1800"/>
              <a:buChar char="●"/>
            </a:pPr>
            <a:r>
              <a:rPr lang="en"/>
              <a:t>Code takes over a second to run? </a:t>
            </a:r>
            <a:r>
              <a:rPr lang="en">
                <a:solidFill>
                  <a:srgbClr val="6AA84F"/>
                </a:solidFill>
              </a:rPr>
              <a:t>GPU coding could save time!</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Also consider: will you ever need to run many iterations of your code for differing parameters? </a:t>
            </a:r>
            <a:r>
              <a:rPr lang="en">
                <a:solidFill>
                  <a:srgbClr val="6AA84F"/>
                </a:solidFill>
              </a:rPr>
              <a:t>Separate iterations = easily parallelizable!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Caveats</a:t>
            </a:r>
            <a:endParaRPr/>
          </a:p>
        </p:txBody>
      </p:sp>
      <p:sp>
        <p:nvSpPr>
          <p:cNvPr id="195" name="Google Shape;195;p30"/>
          <p:cNvSpPr txBox="1"/>
          <p:nvPr>
            <p:ph idx="1" type="body"/>
          </p:nvPr>
        </p:nvSpPr>
        <p:spPr>
          <a:xfrm>
            <a:off x="311700" y="1531750"/>
            <a:ext cx="8520600" cy="303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GPU Computing does require consideration of the following:</a:t>
            </a:r>
            <a:endParaRPr/>
          </a:p>
          <a:p>
            <a:pPr indent="-342900" lvl="0" marL="457200" rtl="0" algn="l">
              <a:spcBef>
                <a:spcPts val="1200"/>
              </a:spcBef>
              <a:spcAft>
                <a:spcPts val="0"/>
              </a:spcAft>
              <a:buSzPts val="1800"/>
              <a:buChar char="●"/>
            </a:pPr>
            <a:r>
              <a:rPr lang="en"/>
              <a:t>Limited external package functionality (e.g. np.sqrt vs. math.sqrt)</a:t>
            </a:r>
            <a:endParaRPr/>
          </a:p>
          <a:p>
            <a:pPr indent="-342900" lvl="0" marL="457200" rtl="0" algn="l">
              <a:spcBef>
                <a:spcPts val="0"/>
              </a:spcBef>
              <a:spcAft>
                <a:spcPts val="0"/>
              </a:spcAft>
              <a:buSzPts val="1800"/>
              <a:buChar char="●"/>
            </a:pPr>
            <a:r>
              <a:rPr lang="en"/>
              <a:t>Limited base python functionality</a:t>
            </a:r>
            <a:endParaRPr/>
          </a:p>
          <a:p>
            <a:pPr indent="-317500" lvl="1" marL="914400" rtl="0" algn="l">
              <a:spcBef>
                <a:spcPts val="0"/>
              </a:spcBef>
              <a:spcAft>
                <a:spcPts val="0"/>
              </a:spcAft>
              <a:buSzPts val="1400"/>
              <a:buChar char="○"/>
            </a:pPr>
            <a:r>
              <a:rPr lang="en"/>
              <a:t>Pre-defined array variables only</a:t>
            </a:r>
            <a:endParaRPr/>
          </a:p>
          <a:p>
            <a:pPr indent="-317500" lvl="1" marL="914400" rtl="0" algn="l">
              <a:spcBef>
                <a:spcPts val="0"/>
              </a:spcBef>
              <a:spcAft>
                <a:spcPts val="0"/>
              </a:spcAft>
              <a:buSzPts val="1400"/>
              <a:buChar char="○"/>
            </a:pPr>
            <a:r>
              <a:rPr lang="en"/>
              <a:t>No arg/kwarg dictionaries</a:t>
            </a:r>
            <a:endParaRPr/>
          </a:p>
          <a:p>
            <a:pPr indent="-317500" lvl="1" marL="914400" rtl="0" algn="l">
              <a:spcBef>
                <a:spcPts val="0"/>
              </a:spcBef>
              <a:spcAft>
                <a:spcPts val="0"/>
              </a:spcAft>
              <a:buSzPts val="1400"/>
              <a:buChar char="○"/>
            </a:pPr>
            <a:r>
              <a:rPr lang="en"/>
              <a:t>More info: </a:t>
            </a:r>
            <a:r>
              <a:rPr lang="en" u="sng">
                <a:solidFill>
                  <a:schemeClr val="hlink"/>
                </a:solidFill>
                <a:hlinkClick r:id="rId3"/>
              </a:rPr>
              <a:t>http://numba.pydata.org/numba-doc/latest/cuda/cudapysupported.html</a:t>
            </a:r>
            <a:r>
              <a:rPr lang="en"/>
              <a:t> </a:t>
            </a:r>
            <a:endParaRPr/>
          </a:p>
          <a:p>
            <a:pPr indent="-342900" lvl="0" marL="457200" rtl="0" algn="l">
              <a:spcBef>
                <a:spcPts val="0"/>
              </a:spcBef>
              <a:spcAft>
                <a:spcPts val="0"/>
              </a:spcAft>
              <a:buSzPts val="1800"/>
              <a:buChar char="●"/>
            </a:pPr>
            <a:r>
              <a:rPr lang="en"/>
              <a:t>Race conditions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Race Conditions</a:t>
            </a:r>
            <a:endParaRPr/>
          </a:p>
        </p:txBody>
      </p:sp>
      <p:sp>
        <p:nvSpPr>
          <p:cNvPr id="201" name="Google Shape;201;p31"/>
          <p:cNvSpPr txBox="1"/>
          <p:nvPr>
            <p:ph idx="1" type="body"/>
          </p:nvPr>
        </p:nvSpPr>
        <p:spPr>
          <a:xfrm>
            <a:off x="311700" y="1017725"/>
            <a:ext cx="5302800" cy="40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Imagine an array with two values. What happens when you add the other value to each cell?</a:t>
            </a:r>
            <a:endParaRPr/>
          </a:p>
          <a:p>
            <a:pPr indent="-342900" lvl="0" marL="457200" rtl="0" algn="l">
              <a:spcBef>
                <a:spcPts val="1200"/>
              </a:spcBef>
              <a:spcAft>
                <a:spcPts val="0"/>
              </a:spcAft>
              <a:buSzPts val="1800"/>
              <a:buChar char="●"/>
            </a:pPr>
            <a:r>
              <a:rPr lang="en"/>
              <a:t>Option 1: Add both values simultaneously (vectorized CPU result, “expected” behavior)</a:t>
            </a:r>
            <a:endParaRPr/>
          </a:p>
          <a:p>
            <a:pPr indent="-342900" lvl="0" marL="457200" rtl="0" algn="l">
              <a:spcBef>
                <a:spcPts val="0"/>
              </a:spcBef>
              <a:spcAft>
                <a:spcPts val="0"/>
              </a:spcAft>
              <a:buSzPts val="1800"/>
              <a:buChar char="●"/>
            </a:pPr>
            <a:r>
              <a:rPr lang="en"/>
              <a:t>Option 2: Add first value to second cell, then second value to first cell</a:t>
            </a:r>
            <a:endParaRPr/>
          </a:p>
          <a:p>
            <a:pPr indent="-342900" lvl="0" marL="457200" rtl="0" algn="l">
              <a:spcBef>
                <a:spcPts val="0"/>
              </a:spcBef>
              <a:spcAft>
                <a:spcPts val="0"/>
              </a:spcAft>
              <a:buSzPts val="1800"/>
              <a:buChar char="●"/>
            </a:pPr>
            <a:r>
              <a:rPr lang="en"/>
              <a:t>Option 3: Add second value to first cell, then first value to second cell</a:t>
            </a:r>
            <a:endParaRPr/>
          </a:p>
          <a:p>
            <a:pPr indent="0" lvl="0" marL="0" rtl="0" algn="l">
              <a:spcBef>
                <a:spcPts val="1200"/>
              </a:spcBef>
              <a:spcAft>
                <a:spcPts val="1200"/>
              </a:spcAft>
              <a:buNone/>
            </a:pPr>
            <a:r>
              <a:rPr lang="en">
                <a:solidFill>
                  <a:srgbClr val="E74C3C"/>
                </a:solidFill>
              </a:rPr>
              <a:t>Results vary! Must be avoided, as we cannot easily control in what order GPU threads operate!</a:t>
            </a:r>
            <a:endParaRPr>
              <a:solidFill>
                <a:srgbClr val="E74C3C"/>
              </a:solidFill>
            </a:endParaRPr>
          </a:p>
        </p:txBody>
      </p:sp>
      <p:pic>
        <p:nvPicPr>
          <p:cNvPr id="202" name="Google Shape;202;p31"/>
          <p:cNvPicPr preferRelativeResize="0"/>
          <p:nvPr/>
        </p:nvPicPr>
        <p:blipFill>
          <a:blip r:embed="rId3">
            <a:alphaModFix/>
          </a:blip>
          <a:stretch>
            <a:fillRect/>
          </a:stretch>
        </p:blipFill>
        <p:spPr>
          <a:xfrm>
            <a:off x="5951950" y="925600"/>
            <a:ext cx="2924800" cy="3580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a:t>
            </a:r>
            <a:endParaRPr/>
          </a:p>
        </p:txBody>
      </p:sp>
      <p:sp>
        <p:nvSpPr>
          <p:cNvPr id="61" name="Google Shape;61;p14"/>
          <p:cNvSpPr txBox="1"/>
          <p:nvPr>
            <p:ph idx="1" type="body"/>
          </p:nvPr>
        </p:nvSpPr>
        <p:spPr>
          <a:xfrm>
            <a:off x="341850" y="1619600"/>
            <a:ext cx="8460300" cy="3416400"/>
          </a:xfrm>
          <a:prstGeom prst="rect">
            <a:avLst/>
          </a:prstGeom>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Recent Materials Science PhD graduate from RPI</a:t>
            </a:r>
            <a:endParaRPr/>
          </a:p>
          <a:p>
            <a:pPr indent="0" lvl="0" marL="457200" rtl="0" algn="l">
              <a:lnSpc>
                <a:spcPct val="115000"/>
              </a:lnSpc>
              <a:spcBef>
                <a:spcPts val="1200"/>
              </a:spcBef>
              <a:spcAft>
                <a:spcPts val="0"/>
              </a:spcAft>
              <a:buNone/>
            </a:pPr>
            <a:r>
              <a:t/>
            </a:r>
            <a:endParaRPr/>
          </a:p>
          <a:p>
            <a:pPr indent="-342900" lvl="0" marL="457200" rtl="0" algn="l">
              <a:lnSpc>
                <a:spcPct val="115000"/>
              </a:lnSpc>
              <a:spcBef>
                <a:spcPts val="1200"/>
              </a:spcBef>
              <a:spcAft>
                <a:spcPts val="0"/>
              </a:spcAft>
              <a:buSzPts val="1800"/>
              <a:buChar char="●"/>
            </a:pPr>
            <a:r>
              <a:rPr lang="en"/>
              <a:t>Worked on Phase Field simulations of SLM melt pool solidification</a:t>
            </a:r>
            <a:endParaRPr/>
          </a:p>
          <a:p>
            <a:pPr indent="0" lvl="0" marL="457200" rtl="0" algn="l">
              <a:lnSpc>
                <a:spcPct val="115000"/>
              </a:lnSpc>
              <a:spcBef>
                <a:spcPts val="1200"/>
              </a:spcBef>
              <a:spcAft>
                <a:spcPts val="0"/>
              </a:spcAft>
              <a:buNone/>
            </a:pPr>
            <a:r>
              <a:t/>
            </a:r>
            <a:endParaRPr/>
          </a:p>
          <a:p>
            <a:pPr indent="-342900" lvl="0" marL="457200" rtl="0" algn="l">
              <a:spcBef>
                <a:spcPts val="1200"/>
              </a:spcBef>
              <a:spcAft>
                <a:spcPts val="0"/>
              </a:spcAft>
              <a:buClr>
                <a:srgbClr val="CC0000"/>
              </a:buClr>
              <a:buSzPts val="1800"/>
              <a:buChar char="●"/>
            </a:pPr>
            <a:r>
              <a:rPr lang="en">
                <a:solidFill>
                  <a:srgbClr val="CC0000"/>
                </a:solidFill>
              </a:rPr>
              <a:t>Seminar will be focused on one technique used within my work: conversion of simulation to parallelized GPU code using Numba</a:t>
            </a:r>
            <a:endParaRPr>
              <a:solidFill>
                <a:srgbClr val="CC0000"/>
              </a:solidFill>
            </a:endParaRPr>
          </a:p>
          <a:p>
            <a:pPr indent="-317500" lvl="1" marL="914400" rtl="0" algn="l">
              <a:spcBef>
                <a:spcPts val="0"/>
              </a:spcBef>
              <a:spcAft>
                <a:spcPts val="0"/>
              </a:spcAft>
              <a:buClr>
                <a:srgbClr val="CC0000"/>
              </a:buClr>
              <a:buSzPts val="1400"/>
              <a:buChar char="○"/>
            </a:pPr>
            <a:r>
              <a:rPr lang="en">
                <a:solidFill>
                  <a:srgbClr val="CC0000"/>
                </a:solidFill>
              </a:rPr>
              <a:t>More generally applicable and useful!</a:t>
            </a:r>
            <a:endParaRPr>
              <a:solidFill>
                <a:srgbClr val="CC0000"/>
              </a:solidFill>
            </a:endParaRPr>
          </a:p>
        </p:txBody>
      </p:sp>
      <p:pic>
        <p:nvPicPr>
          <p:cNvPr id="62" name="Google Shape;62;p14"/>
          <p:cNvPicPr preferRelativeResize="0"/>
          <p:nvPr/>
        </p:nvPicPr>
        <p:blipFill rotWithShape="1">
          <a:blip r:embed="rId3">
            <a:alphaModFix/>
          </a:blip>
          <a:srcRect b="8619" l="10298" r="9560" t="7943"/>
          <a:stretch/>
        </p:blipFill>
        <p:spPr>
          <a:xfrm>
            <a:off x="6747825" y="355225"/>
            <a:ext cx="1972399" cy="18426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2"/>
          <p:cNvSpPr txBox="1"/>
          <p:nvPr>
            <p:ph type="title"/>
          </p:nvPr>
        </p:nvSpPr>
        <p:spPr>
          <a:xfrm>
            <a:off x="311700" y="18874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Material Simulations</a:t>
            </a:r>
            <a:endParaRPr sz="3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Simplest Case: Diffusion</a:t>
            </a:r>
            <a:endParaRPr/>
          </a:p>
        </p:txBody>
      </p:sp>
      <p:sp>
        <p:nvSpPr>
          <p:cNvPr id="213" name="Google Shape;213;p33"/>
          <p:cNvSpPr txBox="1"/>
          <p:nvPr>
            <p:ph idx="1" type="body"/>
          </p:nvPr>
        </p:nvSpPr>
        <p:spPr>
          <a:xfrm>
            <a:off x="311700" y="1152475"/>
            <a:ext cx="4766400" cy="3990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Diffusion is the process where things move from regions of higher concentration to regions of lower concentration.</a:t>
            </a:r>
            <a:endParaRPr/>
          </a:p>
          <a:p>
            <a:pPr indent="0" lvl="0" marL="0" rtl="0" algn="l">
              <a:spcBef>
                <a:spcPts val="1200"/>
              </a:spcBef>
              <a:spcAft>
                <a:spcPts val="0"/>
              </a:spcAft>
              <a:buNone/>
            </a:pPr>
            <a:r>
              <a:rPr lang="en"/>
              <a:t>Examples: </a:t>
            </a:r>
            <a:endParaRPr/>
          </a:p>
          <a:p>
            <a:pPr indent="-342900" lvl="0" marL="457200" rtl="0" algn="l">
              <a:spcBef>
                <a:spcPts val="1200"/>
              </a:spcBef>
              <a:spcAft>
                <a:spcPts val="0"/>
              </a:spcAft>
              <a:buSzPts val="1800"/>
              <a:buChar char="●"/>
            </a:pPr>
            <a:r>
              <a:rPr lang="en"/>
              <a:t>Heat flow</a:t>
            </a:r>
            <a:endParaRPr/>
          </a:p>
          <a:p>
            <a:pPr indent="-342900" lvl="0" marL="457200" rtl="0" algn="l">
              <a:spcBef>
                <a:spcPts val="0"/>
              </a:spcBef>
              <a:spcAft>
                <a:spcPts val="0"/>
              </a:spcAft>
              <a:buSzPts val="1800"/>
              <a:buChar char="●"/>
            </a:pPr>
            <a:r>
              <a:rPr lang="en"/>
              <a:t>Osmosis (based on </a:t>
            </a:r>
            <a:r>
              <a:rPr b="1" i="1" lang="en"/>
              <a:t>water</a:t>
            </a:r>
            <a:r>
              <a:rPr lang="en"/>
              <a:t> concentration)</a:t>
            </a:r>
            <a:endParaRPr/>
          </a:p>
          <a:p>
            <a:pPr indent="-342900" lvl="0" marL="457200" rtl="0" algn="l">
              <a:spcBef>
                <a:spcPts val="0"/>
              </a:spcBef>
              <a:spcAft>
                <a:spcPts val="0"/>
              </a:spcAft>
              <a:buSzPts val="1800"/>
              <a:buChar char="●"/>
            </a:pPr>
            <a:r>
              <a:rPr lang="en"/>
              <a:t>Solute diffusion in solids</a:t>
            </a:r>
            <a:endParaRPr/>
          </a:p>
          <a:p>
            <a:pPr indent="0" lvl="0" marL="0" rtl="0" algn="l">
              <a:spcBef>
                <a:spcPts val="1200"/>
              </a:spcBef>
              <a:spcAft>
                <a:spcPts val="0"/>
              </a:spcAft>
              <a:buNone/>
            </a:pPr>
            <a:r>
              <a:rPr lang="en"/>
              <a:t>Defined by Fick’s Laws, approximated with finite difference expressions</a:t>
            </a:r>
            <a:endParaRPr/>
          </a:p>
          <a:p>
            <a:pPr indent="0" lvl="0" marL="0" rtl="0" algn="l">
              <a:spcBef>
                <a:spcPts val="1200"/>
              </a:spcBef>
              <a:spcAft>
                <a:spcPts val="1200"/>
              </a:spcAft>
              <a:buNone/>
            </a:pPr>
            <a:r>
              <a:rPr lang="en"/>
              <a:t>(Will use fixed-value boundary conditions)</a:t>
            </a:r>
            <a:endParaRPr/>
          </a:p>
        </p:txBody>
      </p:sp>
      <p:pic>
        <p:nvPicPr>
          <p:cNvPr id="214" name="Google Shape;214;p33"/>
          <p:cNvPicPr preferRelativeResize="0"/>
          <p:nvPr/>
        </p:nvPicPr>
        <p:blipFill>
          <a:blip r:embed="rId3">
            <a:alphaModFix/>
          </a:blip>
          <a:stretch>
            <a:fillRect/>
          </a:stretch>
        </p:blipFill>
        <p:spPr>
          <a:xfrm>
            <a:off x="6136288" y="504775"/>
            <a:ext cx="2114550" cy="647700"/>
          </a:xfrm>
          <a:prstGeom prst="rect">
            <a:avLst/>
          </a:prstGeom>
          <a:noFill/>
          <a:ln>
            <a:noFill/>
          </a:ln>
        </p:spPr>
      </p:pic>
      <p:sp>
        <p:nvSpPr>
          <p:cNvPr id="215" name="Google Shape;215;p33"/>
          <p:cNvSpPr txBox="1"/>
          <p:nvPr/>
        </p:nvSpPr>
        <p:spPr>
          <a:xfrm>
            <a:off x="5960700" y="1398350"/>
            <a:ext cx="3183300" cy="5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For 2D domain, constant D:</a:t>
            </a:r>
            <a:endParaRPr/>
          </a:p>
        </p:txBody>
      </p:sp>
      <p:pic>
        <p:nvPicPr>
          <p:cNvPr id="216" name="Google Shape;216;p33"/>
          <p:cNvPicPr preferRelativeResize="0"/>
          <p:nvPr/>
        </p:nvPicPr>
        <p:blipFill>
          <a:blip r:embed="rId4">
            <a:alphaModFix/>
          </a:blip>
          <a:stretch>
            <a:fillRect/>
          </a:stretch>
        </p:blipFill>
        <p:spPr>
          <a:xfrm>
            <a:off x="5741000" y="1819275"/>
            <a:ext cx="2905125" cy="752475"/>
          </a:xfrm>
          <a:prstGeom prst="rect">
            <a:avLst/>
          </a:prstGeom>
          <a:noFill/>
          <a:ln>
            <a:noFill/>
          </a:ln>
        </p:spPr>
      </p:pic>
      <p:sp>
        <p:nvSpPr>
          <p:cNvPr id="217" name="Google Shape;217;p33"/>
          <p:cNvSpPr txBox="1"/>
          <p:nvPr/>
        </p:nvSpPr>
        <p:spPr>
          <a:xfrm>
            <a:off x="5433125" y="2857225"/>
            <a:ext cx="3330600" cy="5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Using Finite Difference Approximations:</a:t>
            </a:r>
            <a:endParaRPr/>
          </a:p>
        </p:txBody>
      </p:sp>
      <p:pic>
        <p:nvPicPr>
          <p:cNvPr id="218" name="Google Shape;218;p33"/>
          <p:cNvPicPr preferRelativeResize="0"/>
          <p:nvPr/>
        </p:nvPicPr>
        <p:blipFill>
          <a:blip r:embed="rId5">
            <a:alphaModFix/>
          </a:blip>
          <a:stretch>
            <a:fillRect/>
          </a:stretch>
        </p:blipFill>
        <p:spPr>
          <a:xfrm>
            <a:off x="4342875" y="3238549"/>
            <a:ext cx="4801125" cy="375600"/>
          </a:xfrm>
          <a:prstGeom prst="rect">
            <a:avLst/>
          </a:prstGeom>
          <a:noFill/>
          <a:ln>
            <a:noFill/>
          </a:ln>
        </p:spPr>
      </p:pic>
      <p:pic>
        <p:nvPicPr>
          <p:cNvPr id="219" name="Google Shape;219;p33"/>
          <p:cNvPicPr preferRelativeResize="0"/>
          <p:nvPr/>
        </p:nvPicPr>
        <p:blipFill>
          <a:blip r:embed="rId6">
            <a:alphaModFix/>
          </a:blip>
          <a:stretch>
            <a:fillRect/>
          </a:stretch>
        </p:blipFill>
        <p:spPr>
          <a:xfrm>
            <a:off x="5433125" y="3768608"/>
            <a:ext cx="3710875" cy="122771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34"/>
          <p:cNvPicPr preferRelativeResize="0"/>
          <p:nvPr/>
        </p:nvPicPr>
        <p:blipFill>
          <a:blip r:embed="rId3">
            <a:alphaModFix/>
          </a:blip>
          <a:stretch>
            <a:fillRect/>
          </a:stretch>
        </p:blipFill>
        <p:spPr>
          <a:xfrm>
            <a:off x="0" y="137695"/>
            <a:ext cx="9144000" cy="3587767"/>
          </a:xfrm>
          <a:prstGeom prst="rect">
            <a:avLst/>
          </a:prstGeom>
          <a:noFill/>
          <a:ln>
            <a:noFill/>
          </a:ln>
        </p:spPr>
      </p:pic>
      <p:sp>
        <p:nvSpPr>
          <p:cNvPr id="225" name="Google Shape;225;p34"/>
          <p:cNvSpPr txBox="1"/>
          <p:nvPr/>
        </p:nvSpPr>
        <p:spPr>
          <a:xfrm>
            <a:off x="389400" y="3365750"/>
            <a:ext cx="4983000" cy="15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Changes:</a:t>
            </a:r>
            <a:endParaRPr/>
          </a:p>
          <a:p>
            <a:pPr indent="0" lvl="0" marL="0" rtl="0" algn="l">
              <a:spcBef>
                <a:spcPts val="0"/>
              </a:spcBef>
              <a:spcAft>
                <a:spcPts val="0"/>
              </a:spcAft>
              <a:buNone/>
            </a:pPr>
            <a:r>
              <a:t/>
            </a:r>
            <a:endParaRPr/>
          </a:p>
          <a:p>
            <a:pPr indent="-317500" lvl="0" marL="457200" rtl="0" algn="l">
              <a:spcBef>
                <a:spcPts val="0"/>
              </a:spcBef>
              <a:spcAft>
                <a:spcPts val="0"/>
              </a:spcAft>
              <a:buClr>
                <a:srgbClr val="6AA84F"/>
              </a:buClr>
              <a:buSzPts val="1400"/>
              <a:buChar char="●"/>
            </a:pPr>
            <a:r>
              <a:rPr lang="en">
                <a:solidFill>
                  <a:srgbClr val="6AA84F"/>
                </a:solidFill>
              </a:rPr>
              <a:t>Use of 2D indexing in GPU Kernel</a:t>
            </a:r>
            <a:endParaRPr/>
          </a:p>
          <a:p>
            <a:pPr indent="-317500" lvl="0" marL="457200" rtl="0" algn="l">
              <a:spcBef>
                <a:spcPts val="0"/>
              </a:spcBef>
              <a:spcAft>
                <a:spcPts val="0"/>
              </a:spcAft>
              <a:buClr>
                <a:srgbClr val="FF0000"/>
              </a:buClr>
              <a:buSzPts val="1400"/>
              <a:buChar char="●"/>
            </a:pPr>
            <a:r>
              <a:rPr lang="en">
                <a:solidFill>
                  <a:srgbClr val="FF0000"/>
                </a:solidFill>
              </a:rPr>
              <a:t>U</a:t>
            </a:r>
            <a:r>
              <a:rPr lang="en">
                <a:solidFill>
                  <a:srgbClr val="FF0000"/>
                </a:solidFill>
              </a:rPr>
              <a:t>se of a second array</a:t>
            </a:r>
            <a:endParaRPr>
              <a:solidFill>
                <a:srgbClr val="FF0000"/>
              </a:solidFill>
            </a:endParaRPr>
          </a:p>
          <a:p>
            <a:pPr indent="-317500" lvl="0" marL="457200" rtl="0" algn="l">
              <a:spcBef>
                <a:spcPts val="0"/>
              </a:spcBef>
              <a:spcAft>
                <a:spcPts val="0"/>
              </a:spcAft>
              <a:buClr>
                <a:srgbClr val="0000FF"/>
              </a:buClr>
              <a:buSzPts val="1400"/>
              <a:buChar char="●"/>
            </a:pPr>
            <a:r>
              <a:rPr lang="en">
                <a:solidFill>
                  <a:srgbClr val="0000FF"/>
                </a:solidFill>
              </a:rPr>
              <a:t>External loop + array switching</a:t>
            </a:r>
            <a:endParaRPr>
              <a:solidFill>
                <a:srgbClr val="0000FF"/>
              </a:solidFill>
            </a:endParaRPr>
          </a:p>
        </p:txBody>
      </p:sp>
      <p:sp>
        <p:nvSpPr>
          <p:cNvPr id="226" name="Google Shape;226;p34"/>
          <p:cNvSpPr/>
          <p:nvPr/>
        </p:nvSpPr>
        <p:spPr>
          <a:xfrm>
            <a:off x="5144125" y="2466300"/>
            <a:ext cx="3956700" cy="210900"/>
          </a:xfrm>
          <a:prstGeom prst="rect">
            <a:avLst/>
          </a:prstGeom>
          <a:noFill/>
          <a:ln cap="flat" cmpd="sng" w="9525">
            <a:solidFill>
              <a:srgbClr val="E74C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4"/>
          <p:cNvSpPr/>
          <p:nvPr/>
        </p:nvSpPr>
        <p:spPr>
          <a:xfrm>
            <a:off x="4687600" y="829575"/>
            <a:ext cx="2112000" cy="2421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4"/>
          <p:cNvSpPr/>
          <p:nvPr/>
        </p:nvSpPr>
        <p:spPr>
          <a:xfrm>
            <a:off x="4687600" y="1584000"/>
            <a:ext cx="3098400" cy="2421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4"/>
          <p:cNvSpPr/>
          <p:nvPr/>
        </p:nvSpPr>
        <p:spPr>
          <a:xfrm>
            <a:off x="4436725" y="2708200"/>
            <a:ext cx="935700" cy="3255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0" name="Google Shape;230;p34"/>
          <p:cNvPicPr preferRelativeResize="0"/>
          <p:nvPr/>
        </p:nvPicPr>
        <p:blipFill>
          <a:blip r:embed="rId4">
            <a:alphaModFix/>
          </a:blip>
          <a:stretch>
            <a:fillRect/>
          </a:stretch>
        </p:blipFill>
        <p:spPr>
          <a:xfrm>
            <a:off x="4687600" y="3254649"/>
            <a:ext cx="3472119" cy="405550"/>
          </a:xfrm>
          <a:prstGeom prst="rect">
            <a:avLst/>
          </a:prstGeom>
          <a:noFill/>
          <a:ln>
            <a:noFill/>
          </a:ln>
        </p:spPr>
      </p:pic>
      <p:sp>
        <p:nvSpPr>
          <p:cNvPr id="231" name="Google Shape;231;p34"/>
          <p:cNvSpPr/>
          <p:nvPr/>
        </p:nvSpPr>
        <p:spPr>
          <a:xfrm>
            <a:off x="4436725" y="3064700"/>
            <a:ext cx="3833700" cy="5814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Diffusion Results</a:t>
            </a:r>
            <a:endParaRPr/>
          </a:p>
        </p:txBody>
      </p:sp>
      <p:sp>
        <p:nvSpPr>
          <p:cNvPr id="237" name="Google Shape;237;p35"/>
          <p:cNvSpPr txBox="1"/>
          <p:nvPr>
            <p:ph idx="1" type="body"/>
          </p:nvPr>
        </p:nvSpPr>
        <p:spPr>
          <a:xfrm>
            <a:off x="311700" y="1895150"/>
            <a:ext cx="4260300" cy="267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GPU is 13x faster vs. CPU.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Maximum of ~80x faster for larger simulations! (Diffusion is not particularly computationally expensive)</a:t>
            </a:r>
            <a:endParaRPr/>
          </a:p>
        </p:txBody>
      </p:sp>
      <p:pic>
        <p:nvPicPr>
          <p:cNvPr id="238" name="Google Shape;238;p35"/>
          <p:cNvPicPr preferRelativeResize="0"/>
          <p:nvPr/>
        </p:nvPicPr>
        <p:blipFill rotWithShape="1">
          <a:blip r:embed="rId3">
            <a:alphaModFix/>
          </a:blip>
          <a:srcRect b="0" l="0" r="0" t="45752"/>
          <a:stretch/>
        </p:blipFill>
        <p:spPr>
          <a:xfrm>
            <a:off x="4572000" y="2448825"/>
            <a:ext cx="4556024" cy="2533624"/>
          </a:xfrm>
          <a:prstGeom prst="rect">
            <a:avLst/>
          </a:prstGeom>
          <a:noFill/>
          <a:ln>
            <a:noFill/>
          </a:ln>
        </p:spPr>
      </p:pic>
      <p:pic>
        <p:nvPicPr>
          <p:cNvPr id="239" name="Google Shape;239;p35"/>
          <p:cNvPicPr preferRelativeResize="0"/>
          <p:nvPr/>
        </p:nvPicPr>
        <p:blipFill rotWithShape="1">
          <a:blip r:embed="rId3">
            <a:alphaModFix/>
          </a:blip>
          <a:srcRect b="54259" l="949" r="54257" t="-862"/>
          <a:stretch/>
        </p:blipFill>
        <p:spPr>
          <a:xfrm>
            <a:off x="5710600" y="308675"/>
            <a:ext cx="2040724" cy="21765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Phase Field?</a:t>
            </a:r>
            <a:endParaRPr/>
          </a:p>
        </p:txBody>
      </p:sp>
      <p:sp>
        <p:nvSpPr>
          <p:cNvPr id="245" name="Google Shape;245;p36"/>
          <p:cNvSpPr txBox="1"/>
          <p:nvPr>
            <p:ph idx="1" type="body"/>
          </p:nvPr>
        </p:nvSpPr>
        <p:spPr>
          <a:xfrm>
            <a:off x="311700" y="1152475"/>
            <a:ext cx="8520600" cy="393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Phase field is a class of simulations that treat phase (e.g. solid, liquid) as a continuous variable. Example:</a:t>
            </a:r>
            <a:endParaRPr/>
          </a:p>
          <a:p>
            <a:pPr indent="-342900" lvl="0" marL="457200" rtl="0" algn="l">
              <a:spcBef>
                <a:spcPts val="1200"/>
              </a:spcBef>
              <a:spcAft>
                <a:spcPts val="0"/>
              </a:spcAft>
              <a:buSzPts val="1800"/>
              <a:buChar char="●"/>
            </a:pPr>
            <a:r>
              <a:rPr lang="en"/>
              <a:t>Liquid = 0</a:t>
            </a:r>
            <a:endParaRPr/>
          </a:p>
          <a:p>
            <a:pPr indent="-342900" lvl="0" marL="457200" rtl="0" algn="l">
              <a:spcBef>
                <a:spcPts val="0"/>
              </a:spcBef>
              <a:spcAft>
                <a:spcPts val="0"/>
              </a:spcAft>
              <a:buSzPts val="1800"/>
              <a:buChar char="●"/>
            </a:pPr>
            <a:r>
              <a:rPr lang="en"/>
              <a:t>Solid = 1</a:t>
            </a:r>
            <a:endParaRPr/>
          </a:p>
          <a:p>
            <a:pPr indent="-342900" lvl="0" marL="457200" rtl="0" algn="l">
              <a:spcBef>
                <a:spcPts val="0"/>
              </a:spcBef>
              <a:spcAft>
                <a:spcPts val="0"/>
              </a:spcAft>
              <a:buSzPts val="1800"/>
              <a:buChar char="●"/>
            </a:pPr>
            <a:r>
              <a:rPr lang="en"/>
              <a:t>Interface between solid and liquid: ~0.5</a:t>
            </a:r>
            <a:endParaRPr/>
          </a:p>
          <a:p>
            <a:pPr indent="0" lvl="0" marL="0" rtl="0" algn="l">
              <a:spcBef>
                <a:spcPts val="1200"/>
              </a:spcBef>
              <a:spcAft>
                <a:spcPts val="0"/>
              </a:spcAft>
              <a:buNone/>
            </a:pPr>
            <a:r>
              <a:rPr lang="en"/>
              <a:t>By simulating phase as a continuous variable, movement of the interface will be automatically produced by the model, avoiding the need to manually track the interface as a crystal grows.</a:t>
            </a:r>
            <a:endParaRPr/>
          </a:p>
          <a:p>
            <a:pPr indent="0" lvl="0" marL="0" rtl="0" algn="l">
              <a:spcBef>
                <a:spcPts val="1200"/>
              </a:spcBef>
              <a:spcAft>
                <a:spcPts val="1200"/>
              </a:spcAft>
              <a:buNone/>
            </a:pPr>
            <a:r>
              <a:rPr lang="en"/>
              <a:t>Simplest Phase Field model: Cahn-Allen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Cahn-Allen Model</a:t>
            </a:r>
            <a:endParaRPr/>
          </a:p>
        </p:txBody>
      </p:sp>
      <p:sp>
        <p:nvSpPr>
          <p:cNvPr id="251" name="Google Shape;251;p37"/>
          <p:cNvSpPr txBox="1"/>
          <p:nvPr>
            <p:ph idx="1" type="body"/>
          </p:nvPr>
        </p:nvSpPr>
        <p:spPr>
          <a:xfrm>
            <a:off x="311700" y="1152475"/>
            <a:ext cx="50001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Begin with a functional equation of the energy of a system, including:</a:t>
            </a:r>
            <a:endParaRPr/>
          </a:p>
          <a:p>
            <a:pPr indent="-342900" lvl="0" marL="457200" rtl="0" algn="l">
              <a:spcBef>
                <a:spcPts val="1200"/>
              </a:spcBef>
              <a:spcAft>
                <a:spcPts val="0"/>
              </a:spcAft>
              <a:buSzPts val="1800"/>
              <a:buChar char="●"/>
            </a:pPr>
            <a:r>
              <a:rPr lang="en"/>
              <a:t>Interfacial Energy (penalize sharp gradients in the phase)</a:t>
            </a:r>
            <a:endParaRPr/>
          </a:p>
          <a:p>
            <a:pPr indent="-342900" lvl="0" marL="457200" rtl="0" algn="l">
              <a:spcBef>
                <a:spcPts val="0"/>
              </a:spcBef>
              <a:spcAft>
                <a:spcPts val="0"/>
              </a:spcAft>
              <a:buSzPts val="1800"/>
              <a:buChar char="●"/>
            </a:pPr>
            <a:r>
              <a:rPr lang="en"/>
              <a:t>Bulk Free Energy (penalize intermediate phases)</a:t>
            </a:r>
            <a:endParaRPr/>
          </a:p>
          <a:p>
            <a:pPr indent="0" lvl="0" marL="0" rtl="0" algn="l">
              <a:spcBef>
                <a:spcPts val="1200"/>
              </a:spcBef>
              <a:spcAft>
                <a:spcPts val="0"/>
              </a:spcAft>
              <a:buNone/>
            </a:pPr>
            <a:r>
              <a:rPr lang="en"/>
              <a:t>Using variational calculus, convert this into a rate equation similar to Fick’s Laws of Diffusion</a:t>
            </a:r>
            <a:endParaRPr/>
          </a:p>
          <a:p>
            <a:pPr indent="0" lvl="0" marL="0" rtl="0" algn="l">
              <a:spcBef>
                <a:spcPts val="1200"/>
              </a:spcBef>
              <a:spcAft>
                <a:spcPts val="1200"/>
              </a:spcAft>
              <a:buNone/>
            </a:pPr>
            <a:r>
              <a:rPr lang="en"/>
              <a:t>Finally, use finite difference approximations to produce the final equation (not shown)</a:t>
            </a:r>
            <a:endParaRPr/>
          </a:p>
        </p:txBody>
      </p:sp>
      <p:pic>
        <p:nvPicPr>
          <p:cNvPr id="252" name="Google Shape;252;p37"/>
          <p:cNvPicPr preferRelativeResize="0"/>
          <p:nvPr/>
        </p:nvPicPr>
        <p:blipFill>
          <a:blip r:embed="rId3">
            <a:alphaModFix/>
          </a:blip>
          <a:stretch>
            <a:fillRect/>
          </a:stretch>
        </p:blipFill>
        <p:spPr>
          <a:xfrm>
            <a:off x="5218575" y="3971300"/>
            <a:ext cx="3882299" cy="972150"/>
          </a:xfrm>
          <a:prstGeom prst="rect">
            <a:avLst/>
          </a:prstGeom>
          <a:noFill/>
          <a:ln>
            <a:noFill/>
          </a:ln>
        </p:spPr>
      </p:pic>
      <p:pic>
        <p:nvPicPr>
          <p:cNvPr id="253" name="Google Shape;253;p37"/>
          <p:cNvPicPr preferRelativeResize="0"/>
          <p:nvPr/>
        </p:nvPicPr>
        <p:blipFill>
          <a:blip r:embed="rId4">
            <a:alphaModFix/>
          </a:blip>
          <a:stretch>
            <a:fillRect/>
          </a:stretch>
        </p:blipFill>
        <p:spPr>
          <a:xfrm>
            <a:off x="5230650" y="1176595"/>
            <a:ext cx="3882300" cy="467533"/>
          </a:xfrm>
          <a:prstGeom prst="rect">
            <a:avLst/>
          </a:prstGeom>
          <a:noFill/>
          <a:ln>
            <a:noFill/>
          </a:ln>
        </p:spPr>
      </p:pic>
      <p:pic>
        <p:nvPicPr>
          <p:cNvPr id="254" name="Google Shape;254;p37"/>
          <p:cNvPicPr preferRelativeResize="0"/>
          <p:nvPr/>
        </p:nvPicPr>
        <p:blipFill>
          <a:blip r:embed="rId5">
            <a:alphaModFix/>
          </a:blip>
          <a:stretch>
            <a:fillRect/>
          </a:stretch>
        </p:blipFill>
        <p:spPr>
          <a:xfrm>
            <a:off x="5288697" y="2163375"/>
            <a:ext cx="3742049" cy="537600"/>
          </a:xfrm>
          <a:prstGeom prst="rect">
            <a:avLst/>
          </a:prstGeom>
          <a:noFill/>
          <a:ln>
            <a:noFill/>
          </a:ln>
        </p:spPr>
      </p:pic>
      <p:cxnSp>
        <p:nvCxnSpPr>
          <p:cNvPr id="255" name="Google Shape;255;p37"/>
          <p:cNvCxnSpPr/>
          <p:nvPr/>
        </p:nvCxnSpPr>
        <p:spPr>
          <a:xfrm>
            <a:off x="5234925" y="1903750"/>
            <a:ext cx="3849600" cy="0"/>
          </a:xfrm>
          <a:prstGeom prst="straightConnector1">
            <a:avLst/>
          </a:prstGeom>
          <a:noFill/>
          <a:ln cap="flat" cmpd="sng" w="9525">
            <a:solidFill>
              <a:schemeClr val="dk2"/>
            </a:solidFill>
            <a:prstDash val="solid"/>
            <a:round/>
            <a:headEnd len="med" w="med" type="none"/>
            <a:tailEnd len="med" w="med" type="none"/>
          </a:ln>
        </p:spPr>
      </p:cxnSp>
      <p:cxnSp>
        <p:nvCxnSpPr>
          <p:cNvPr id="256" name="Google Shape;256;p37"/>
          <p:cNvCxnSpPr/>
          <p:nvPr/>
        </p:nvCxnSpPr>
        <p:spPr>
          <a:xfrm>
            <a:off x="5311800" y="3538750"/>
            <a:ext cx="3720000" cy="0"/>
          </a:xfrm>
          <a:prstGeom prst="straightConnector1">
            <a:avLst/>
          </a:prstGeom>
          <a:noFill/>
          <a:ln cap="flat" cmpd="sng" w="9525">
            <a:solidFill>
              <a:schemeClr val="dk2"/>
            </a:solidFill>
            <a:prstDash val="solid"/>
            <a:round/>
            <a:headEnd len="med" w="med" type="none"/>
            <a:tailEnd len="med" w="med" type="none"/>
          </a:ln>
        </p:spPr>
      </p:cxnSp>
      <p:pic>
        <p:nvPicPr>
          <p:cNvPr id="257" name="Google Shape;257;p37"/>
          <p:cNvPicPr preferRelativeResize="0"/>
          <p:nvPr/>
        </p:nvPicPr>
        <p:blipFill>
          <a:blip r:embed="rId6">
            <a:alphaModFix/>
          </a:blip>
          <a:stretch>
            <a:fillRect/>
          </a:stretch>
        </p:blipFill>
        <p:spPr>
          <a:xfrm>
            <a:off x="5305341" y="2851073"/>
            <a:ext cx="3726460" cy="4675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Cahn Allen Plots</a:t>
            </a:r>
            <a:endParaRPr/>
          </a:p>
        </p:txBody>
      </p:sp>
      <p:sp>
        <p:nvSpPr>
          <p:cNvPr id="263" name="Google Shape;263;p38"/>
          <p:cNvSpPr txBox="1"/>
          <p:nvPr>
            <p:ph idx="1" type="body"/>
          </p:nvPr>
        </p:nvSpPr>
        <p:spPr>
          <a:xfrm>
            <a:off x="311700" y="1903750"/>
            <a:ext cx="3581400" cy="266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Plots at 1k, 5k, 10k, 20k timesteps</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Process shows smoothing of curved interfaces over time - Gibbs-Thomson Effect!</a:t>
            </a:r>
            <a:endParaRPr/>
          </a:p>
        </p:txBody>
      </p:sp>
      <p:pic>
        <p:nvPicPr>
          <p:cNvPr id="264" name="Google Shape;264;p38"/>
          <p:cNvPicPr preferRelativeResize="0"/>
          <p:nvPr/>
        </p:nvPicPr>
        <p:blipFill>
          <a:blip r:embed="rId3">
            <a:alphaModFix/>
          </a:blip>
          <a:stretch>
            <a:fillRect/>
          </a:stretch>
        </p:blipFill>
        <p:spPr>
          <a:xfrm>
            <a:off x="3893100" y="36850"/>
            <a:ext cx="2562225" cy="2438400"/>
          </a:xfrm>
          <a:prstGeom prst="rect">
            <a:avLst/>
          </a:prstGeom>
          <a:noFill/>
          <a:ln>
            <a:noFill/>
          </a:ln>
        </p:spPr>
      </p:pic>
      <p:pic>
        <p:nvPicPr>
          <p:cNvPr id="265" name="Google Shape;265;p38"/>
          <p:cNvPicPr preferRelativeResize="0"/>
          <p:nvPr/>
        </p:nvPicPr>
        <p:blipFill>
          <a:blip r:embed="rId4">
            <a:alphaModFix/>
          </a:blip>
          <a:stretch>
            <a:fillRect/>
          </a:stretch>
        </p:blipFill>
        <p:spPr>
          <a:xfrm>
            <a:off x="6597500" y="74325"/>
            <a:ext cx="2483469" cy="2363450"/>
          </a:xfrm>
          <a:prstGeom prst="rect">
            <a:avLst/>
          </a:prstGeom>
          <a:noFill/>
          <a:ln>
            <a:noFill/>
          </a:ln>
        </p:spPr>
      </p:pic>
      <p:pic>
        <p:nvPicPr>
          <p:cNvPr id="266" name="Google Shape;266;p38"/>
          <p:cNvPicPr preferRelativeResize="0"/>
          <p:nvPr/>
        </p:nvPicPr>
        <p:blipFill>
          <a:blip r:embed="rId5">
            <a:alphaModFix/>
          </a:blip>
          <a:stretch>
            <a:fillRect/>
          </a:stretch>
        </p:blipFill>
        <p:spPr>
          <a:xfrm>
            <a:off x="3971850" y="2636300"/>
            <a:ext cx="2483469" cy="2363450"/>
          </a:xfrm>
          <a:prstGeom prst="rect">
            <a:avLst/>
          </a:prstGeom>
          <a:noFill/>
          <a:ln>
            <a:noFill/>
          </a:ln>
        </p:spPr>
      </p:pic>
      <p:pic>
        <p:nvPicPr>
          <p:cNvPr id="267" name="Google Shape;267;p38"/>
          <p:cNvPicPr preferRelativeResize="0"/>
          <p:nvPr/>
        </p:nvPicPr>
        <p:blipFill>
          <a:blip r:embed="rId6">
            <a:alphaModFix/>
          </a:blip>
          <a:stretch>
            <a:fillRect/>
          </a:stretch>
        </p:blipFill>
        <p:spPr>
          <a:xfrm>
            <a:off x="6647300" y="2683688"/>
            <a:ext cx="2383875" cy="226866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9"/>
          <p:cNvSpPr txBox="1"/>
          <p:nvPr>
            <p:ph type="title"/>
          </p:nvPr>
        </p:nvSpPr>
        <p:spPr>
          <a:xfrm>
            <a:off x="311700" y="445025"/>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Warren1995 Model</a:t>
            </a:r>
            <a:endParaRPr/>
          </a:p>
        </p:txBody>
      </p:sp>
      <p:sp>
        <p:nvSpPr>
          <p:cNvPr id="273" name="Google Shape;273;p39"/>
          <p:cNvSpPr txBox="1"/>
          <p:nvPr>
            <p:ph idx="1" type="body"/>
          </p:nvPr>
        </p:nvSpPr>
        <p:spPr>
          <a:xfrm>
            <a:off x="311700" y="1567700"/>
            <a:ext cx="5242200" cy="316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By considering the evolution of both phase (phi) and composition </a:t>
            </a:r>
            <a:r>
              <a:rPr lang="en"/>
              <a:t>(c) simultaneously, using anisotropic interfacial energy, phase field models can simulate dendritic growth!</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Model is complex enough to obtain ~500x speedup using GPU. Simulation in bottom right took about 30 seconds!</a:t>
            </a:r>
            <a:endParaRPr/>
          </a:p>
        </p:txBody>
      </p:sp>
      <p:sp>
        <p:nvSpPr>
          <p:cNvPr id="274" name="Google Shape;274;p39"/>
          <p:cNvSpPr txBox="1"/>
          <p:nvPr/>
        </p:nvSpPr>
        <p:spPr>
          <a:xfrm>
            <a:off x="6038400" y="2281050"/>
            <a:ext cx="3105600" cy="5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Warren, J. A., and W. J. Boettinger. “Prediction of Dendritic Growth and Microsegregation Patterns in a Binary Alloy Using the Phase-Field Method.” Acta Metallurgica et Materialia, vol. 43, no. 2, Feb. 1995, pp. 689–703. DOI.org (Crossref), https://doi.org/10.1016/0956-7151(94)00285-P.</a:t>
            </a:r>
            <a:endParaRPr sz="600"/>
          </a:p>
        </p:txBody>
      </p:sp>
      <p:pic>
        <p:nvPicPr>
          <p:cNvPr id="275" name="Google Shape;275;p39"/>
          <p:cNvPicPr preferRelativeResize="0"/>
          <p:nvPr/>
        </p:nvPicPr>
        <p:blipFill>
          <a:blip r:embed="rId3">
            <a:alphaModFix/>
          </a:blip>
          <a:stretch>
            <a:fillRect/>
          </a:stretch>
        </p:blipFill>
        <p:spPr>
          <a:xfrm>
            <a:off x="6445075" y="156525"/>
            <a:ext cx="2158577" cy="2124524"/>
          </a:xfrm>
          <a:prstGeom prst="rect">
            <a:avLst/>
          </a:prstGeom>
          <a:noFill/>
          <a:ln>
            <a:noFill/>
          </a:ln>
        </p:spPr>
      </p:pic>
      <p:pic>
        <p:nvPicPr>
          <p:cNvPr id="276" name="Google Shape;276;p39"/>
          <p:cNvPicPr preferRelativeResize="0"/>
          <p:nvPr/>
        </p:nvPicPr>
        <p:blipFill>
          <a:blip r:embed="rId4">
            <a:alphaModFix/>
          </a:blip>
          <a:stretch>
            <a:fillRect/>
          </a:stretch>
        </p:blipFill>
        <p:spPr>
          <a:xfrm>
            <a:off x="6124625" y="2731200"/>
            <a:ext cx="2933150" cy="24123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My Work - Background</a:t>
            </a:r>
            <a:endParaRPr/>
          </a:p>
        </p:txBody>
      </p:sp>
      <p:sp>
        <p:nvSpPr>
          <p:cNvPr id="282" name="Google Shape;282;p40"/>
          <p:cNvSpPr txBox="1"/>
          <p:nvPr>
            <p:ph idx="1" type="body"/>
          </p:nvPr>
        </p:nvSpPr>
        <p:spPr>
          <a:xfrm>
            <a:off x="311700" y="1152475"/>
            <a:ext cx="4602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Selective Laser Melting involves a laser melting metal powder into 2D consolidated layers. As more powder layers are added and melted, these layers fuse together.</a:t>
            </a:r>
            <a:endParaRPr/>
          </a:p>
          <a:p>
            <a:pPr indent="0" lvl="0" marL="0" rtl="0" algn="l">
              <a:spcBef>
                <a:spcPts val="1200"/>
              </a:spcBef>
              <a:spcAft>
                <a:spcPts val="0"/>
              </a:spcAft>
              <a:buNone/>
            </a:pPr>
            <a:r>
              <a:rPr lang="en"/>
              <a:t>As the melt pool cools, dendritic growth occurs from the outside inwards.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My work: Simulate these dendrites!</a:t>
            </a:r>
            <a:endParaRPr/>
          </a:p>
        </p:txBody>
      </p:sp>
      <p:pic>
        <p:nvPicPr>
          <p:cNvPr id="283" name="Google Shape;283;p40"/>
          <p:cNvPicPr preferRelativeResize="0"/>
          <p:nvPr/>
        </p:nvPicPr>
        <p:blipFill>
          <a:blip r:embed="rId3">
            <a:alphaModFix/>
          </a:blip>
          <a:stretch>
            <a:fillRect/>
          </a:stretch>
        </p:blipFill>
        <p:spPr>
          <a:xfrm>
            <a:off x="5057450" y="192575"/>
            <a:ext cx="3925500" cy="2216467"/>
          </a:xfrm>
          <a:prstGeom prst="rect">
            <a:avLst/>
          </a:prstGeom>
          <a:noFill/>
          <a:ln>
            <a:noFill/>
          </a:ln>
        </p:spPr>
      </p:pic>
      <p:pic>
        <p:nvPicPr>
          <p:cNvPr id="284" name="Google Shape;284;p40"/>
          <p:cNvPicPr preferRelativeResize="0"/>
          <p:nvPr/>
        </p:nvPicPr>
        <p:blipFill>
          <a:blip r:embed="rId4">
            <a:alphaModFix/>
          </a:blip>
          <a:stretch>
            <a:fillRect/>
          </a:stretch>
        </p:blipFill>
        <p:spPr>
          <a:xfrm>
            <a:off x="5057450" y="2691192"/>
            <a:ext cx="3925499" cy="230799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NCGPU Model</a:t>
            </a:r>
            <a:endParaRPr/>
          </a:p>
        </p:txBody>
      </p:sp>
      <p:sp>
        <p:nvSpPr>
          <p:cNvPr id="290" name="Google Shape;290;p41"/>
          <p:cNvSpPr txBox="1"/>
          <p:nvPr>
            <p:ph idx="1" type="body"/>
          </p:nvPr>
        </p:nvSpPr>
        <p:spPr>
          <a:xfrm>
            <a:off x="311700" y="1152475"/>
            <a:ext cx="4411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Developed a new Phase Field model with the following features:</a:t>
            </a:r>
            <a:endParaRPr/>
          </a:p>
          <a:p>
            <a:pPr indent="-342900" lvl="0" marL="457200" rtl="0" algn="l">
              <a:spcBef>
                <a:spcPts val="1200"/>
              </a:spcBef>
              <a:spcAft>
                <a:spcPts val="0"/>
              </a:spcAft>
              <a:buSzPts val="1800"/>
              <a:buChar char="●"/>
            </a:pPr>
            <a:r>
              <a:rPr lang="en"/>
              <a:t>Polycrystalline (using quaternions!)</a:t>
            </a:r>
            <a:endParaRPr/>
          </a:p>
          <a:p>
            <a:pPr indent="-342900" lvl="0" marL="457200" rtl="0" algn="l">
              <a:spcBef>
                <a:spcPts val="0"/>
              </a:spcBef>
              <a:spcAft>
                <a:spcPts val="0"/>
              </a:spcAft>
              <a:buSzPts val="1800"/>
              <a:buChar char="●"/>
            </a:pPr>
            <a:r>
              <a:rPr lang="en"/>
              <a:t>N-component model (Inconel has many, many components!)</a:t>
            </a:r>
            <a:endParaRPr/>
          </a:p>
          <a:p>
            <a:pPr indent="-342900" lvl="0" marL="457200" rtl="0" algn="l">
              <a:spcBef>
                <a:spcPts val="0"/>
              </a:spcBef>
              <a:spcAft>
                <a:spcPts val="0"/>
              </a:spcAft>
              <a:buSzPts val="1800"/>
              <a:buChar char="●"/>
            </a:pPr>
            <a:r>
              <a:rPr lang="en"/>
              <a:t>TDB-integration using pycalphad</a:t>
            </a:r>
            <a:endParaRPr/>
          </a:p>
          <a:p>
            <a:pPr indent="-342900" lvl="0" marL="457200" rtl="0" algn="l">
              <a:spcBef>
                <a:spcPts val="0"/>
              </a:spcBef>
              <a:spcAft>
                <a:spcPts val="0"/>
              </a:spcAft>
              <a:buSzPts val="1800"/>
              <a:buChar char="●"/>
            </a:pPr>
            <a:r>
              <a:rPr lang="en"/>
              <a:t>GPU Acceleration</a:t>
            </a:r>
            <a:endParaRPr/>
          </a:p>
          <a:p>
            <a:pPr indent="0" lvl="0" marL="0" rtl="0" algn="l">
              <a:spcBef>
                <a:spcPts val="1200"/>
              </a:spcBef>
              <a:spcAft>
                <a:spcPts val="1200"/>
              </a:spcAft>
              <a:buNone/>
            </a:pPr>
            <a:r>
              <a:t/>
            </a:r>
            <a:endParaRPr/>
          </a:p>
        </p:txBody>
      </p:sp>
      <p:pic>
        <p:nvPicPr>
          <p:cNvPr id="291" name="Google Shape;291;p41"/>
          <p:cNvPicPr preferRelativeResize="0"/>
          <p:nvPr/>
        </p:nvPicPr>
        <p:blipFill>
          <a:blip r:embed="rId3">
            <a:alphaModFix/>
          </a:blip>
          <a:stretch>
            <a:fillRect/>
          </a:stretch>
        </p:blipFill>
        <p:spPr>
          <a:xfrm>
            <a:off x="4732175" y="770175"/>
            <a:ext cx="4411824" cy="3326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Numba?</a:t>
            </a:r>
            <a:endParaRPr/>
          </a:p>
        </p:txBody>
      </p:sp>
      <p:sp>
        <p:nvSpPr>
          <p:cNvPr id="68" name="Google Shape;68;p15"/>
          <p:cNvSpPr txBox="1"/>
          <p:nvPr>
            <p:ph idx="1" type="body"/>
          </p:nvPr>
        </p:nvSpPr>
        <p:spPr>
          <a:xfrm>
            <a:off x="311700" y="1300388"/>
            <a:ext cx="8520600" cy="2751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Primarily a compiler for python code</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Numba also acts as an interface for Nvidia CUDA code. Allows all coding, CPU and GPU, to be done in Python. </a:t>
            </a:r>
            <a:endParaRPr/>
          </a:p>
          <a:p>
            <a:pPr indent="-317500" lvl="1" marL="914400" rtl="0" algn="l">
              <a:spcBef>
                <a:spcPts val="0"/>
              </a:spcBef>
              <a:spcAft>
                <a:spcPts val="0"/>
              </a:spcAft>
              <a:buSzPts val="1400"/>
              <a:buChar char="○"/>
            </a:pPr>
            <a:r>
              <a:rPr lang="en"/>
              <a:t>Faster development + High performance!</a:t>
            </a:r>
            <a:endParaRPr/>
          </a:p>
          <a:p>
            <a:pPr indent="-317500" lvl="1" marL="914400" rtl="0" algn="l">
              <a:spcBef>
                <a:spcPts val="0"/>
              </a:spcBef>
              <a:spcAft>
                <a:spcPts val="0"/>
              </a:spcAft>
              <a:buSzPts val="1400"/>
              <a:buChar char="○"/>
            </a:pPr>
            <a:r>
              <a:rPr lang="en"/>
              <a:t>Easy to implement!</a:t>
            </a:r>
            <a:endParaRPr/>
          </a:p>
          <a:p>
            <a:pPr indent="-317500" lvl="1" marL="914400" rtl="0" algn="l">
              <a:spcBef>
                <a:spcPts val="0"/>
              </a:spcBef>
              <a:spcAft>
                <a:spcPts val="0"/>
              </a:spcAft>
              <a:buSzPts val="1400"/>
              <a:buChar char="○"/>
            </a:pPr>
            <a:r>
              <a:rPr lang="en"/>
              <a:t>Still more work than plain Python code however</a:t>
            </a:r>
            <a:endParaRPr/>
          </a:p>
        </p:txBody>
      </p:sp>
      <p:pic>
        <p:nvPicPr>
          <p:cNvPr id="69" name="Google Shape;69;p15"/>
          <p:cNvPicPr preferRelativeResize="0"/>
          <p:nvPr/>
        </p:nvPicPr>
        <p:blipFill>
          <a:blip r:embed="rId3">
            <a:alphaModFix/>
          </a:blip>
          <a:stretch>
            <a:fillRect/>
          </a:stretch>
        </p:blipFill>
        <p:spPr>
          <a:xfrm>
            <a:off x="5611450" y="3572650"/>
            <a:ext cx="2857500" cy="762000"/>
          </a:xfrm>
          <a:prstGeom prst="rect">
            <a:avLst/>
          </a:prstGeom>
          <a:noFill/>
          <a:ln>
            <a:noFill/>
          </a:ln>
        </p:spPr>
      </p:pic>
      <p:sp>
        <p:nvSpPr>
          <p:cNvPr id="70" name="Google Shape;70;p15"/>
          <p:cNvSpPr txBox="1"/>
          <p:nvPr/>
        </p:nvSpPr>
        <p:spPr>
          <a:xfrm>
            <a:off x="4905175" y="4334650"/>
            <a:ext cx="4178400" cy="6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Lam, Siu Kwan, et al. “Numba: A LLVM-Based Python JIT Compiler.” Proceedings of the Second Workshop on the LLVM Compiler Infrastructure in HPC - LLVM ’15, ACM Press, 2015, pp. 1–6. DOI.org (Crossref), https://doi.org/10.1145/2833157.2833162.</a:t>
            </a:r>
            <a:endParaRPr sz="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2"/>
          <p:cNvSpPr txBox="1"/>
          <p:nvPr>
            <p:ph type="title"/>
          </p:nvPr>
        </p:nvSpPr>
        <p:spPr>
          <a:xfrm>
            <a:off x="311700" y="445025"/>
            <a:ext cx="4463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Sample Simulations</a:t>
            </a:r>
            <a:endParaRPr/>
          </a:p>
        </p:txBody>
      </p:sp>
      <p:sp>
        <p:nvSpPr>
          <p:cNvPr id="297" name="Google Shape;297;p42"/>
          <p:cNvSpPr txBox="1"/>
          <p:nvPr>
            <p:ph idx="1" type="body"/>
          </p:nvPr>
        </p:nvSpPr>
        <p:spPr>
          <a:xfrm>
            <a:off x="311700" y="1152475"/>
            <a:ext cx="44637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Shows 3000</a:t>
            </a:r>
            <a:r>
              <a:rPr baseline="30000" lang="en"/>
              <a:t>2</a:t>
            </a:r>
            <a:r>
              <a:rPr lang="en"/>
              <a:t> dendrite simulation for G = 1.3e7 K/m, K = -1.83e6 K/s, along with a small region from it (from the Notebook!)</a:t>
            </a:r>
            <a:endParaRPr/>
          </a:p>
          <a:p>
            <a:pPr indent="0" lvl="0" marL="0" rtl="0" algn="l">
              <a:spcBef>
                <a:spcPts val="1200"/>
              </a:spcBef>
              <a:spcAft>
                <a:spcPts val="0"/>
              </a:spcAft>
              <a:buNone/>
            </a:pPr>
            <a:r>
              <a:rPr lang="en"/>
              <a:t>Results from all simulations:</a:t>
            </a:r>
            <a:endParaRPr/>
          </a:p>
          <a:p>
            <a:pPr indent="-342900" lvl="0" marL="457200" rtl="0" algn="l">
              <a:spcBef>
                <a:spcPts val="1200"/>
              </a:spcBef>
              <a:spcAft>
                <a:spcPts val="0"/>
              </a:spcAft>
              <a:buSzPts val="1800"/>
              <a:buChar char="●"/>
            </a:pPr>
            <a:r>
              <a:rPr lang="en"/>
              <a:t>Validated simulations against experimental results for PDAS (400-900 nm) in all regimes of solidification within SLM meltpool</a:t>
            </a:r>
            <a:endParaRPr/>
          </a:p>
          <a:p>
            <a:pPr indent="-342900" lvl="0" marL="457200" rtl="0" algn="l">
              <a:spcBef>
                <a:spcPts val="0"/>
              </a:spcBef>
              <a:spcAft>
                <a:spcPts val="0"/>
              </a:spcAft>
              <a:buSzPts val="1800"/>
              <a:buChar char="●"/>
            </a:pPr>
            <a:r>
              <a:rPr lang="en"/>
              <a:t>Solute microsegregation matches for Niobium within 10%</a:t>
            </a:r>
            <a:endParaRPr/>
          </a:p>
        </p:txBody>
      </p:sp>
      <p:pic>
        <p:nvPicPr>
          <p:cNvPr id="298" name="Google Shape;298;p42"/>
          <p:cNvPicPr preferRelativeResize="0"/>
          <p:nvPr/>
        </p:nvPicPr>
        <p:blipFill>
          <a:blip r:embed="rId3">
            <a:alphaModFix/>
          </a:blip>
          <a:stretch>
            <a:fillRect/>
          </a:stretch>
        </p:blipFill>
        <p:spPr>
          <a:xfrm>
            <a:off x="4927800" y="135100"/>
            <a:ext cx="4063800" cy="3531365"/>
          </a:xfrm>
          <a:prstGeom prst="rect">
            <a:avLst/>
          </a:prstGeom>
          <a:noFill/>
          <a:ln>
            <a:noFill/>
          </a:ln>
        </p:spPr>
      </p:pic>
      <p:pic>
        <p:nvPicPr>
          <p:cNvPr id="299" name="Google Shape;299;p42"/>
          <p:cNvPicPr preferRelativeResize="0"/>
          <p:nvPr/>
        </p:nvPicPr>
        <p:blipFill>
          <a:blip r:embed="rId4">
            <a:alphaModFix/>
          </a:blip>
          <a:stretch>
            <a:fillRect/>
          </a:stretch>
        </p:blipFill>
        <p:spPr>
          <a:xfrm>
            <a:off x="5777848" y="3666475"/>
            <a:ext cx="2363700" cy="1495925"/>
          </a:xfrm>
          <a:prstGeom prst="rect">
            <a:avLst/>
          </a:prstGeom>
          <a:noFill/>
          <a:ln>
            <a:noFill/>
          </a:ln>
        </p:spPr>
      </p:pic>
      <p:sp>
        <p:nvSpPr>
          <p:cNvPr id="300" name="Google Shape;300;p42"/>
          <p:cNvSpPr/>
          <p:nvPr/>
        </p:nvSpPr>
        <p:spPr>
          <a:xfrm>
            <a:off x="5112800" y="3080300"/>
            <a:ext cx="1107300" cy="475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1" name="Google Shape;301;p42"/>
          <p:cNvCxnSpPr/>
          <p:nvPr/>
        </p:nvCxnSpPr>
        <p:spPr>
          <a:xfrm>
            <a:off x="6220125" y="3088975"/>
            <a:ext cx="1505400" cy="977700"/>
          </a:xfrm>
          <a:prstGeom prst="straightConnector1">
            <a:avLst/>
          </a:prstGeom>
          <a:noFill/>
          <a:ln cap="flat" cmpd="sng" w="9525">
            <a:solidFill>
              <a:schemeClr val="dk2"/>
            </a:solidFill>
            <a:prstDash val="solid"/>
            <a:round/>
            <a:headEnd len="med" w="med" type="none"/>
            <a:tailEnd len="med" w="med" type="none"/>
          </a:ln>
        </p:spPr>
      </p:cxnSp>
      <p:cxnSp>
        <p:nvCxnSpPr>
          <p:cNvPr id="302" name="Google Shape;302;p42"/>
          <p:cNvCxnSpPr/>
          <p:nvPr/>
        </p:nvCxnSpPr>
        <p:spPr>
          <a:xfrm>
            <a:off x="5112800" y="3564775"/>
            <a:ext cx="873900" cy="12111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3"/>
          <p:cNvSpPr txBox="1"/>
          <p:nvPr>
            <p:ph type="title"/>
          </p:nvPr>
        </p:nvSpPr>
        <p:spPr>
          <a:xfrm>
            <a:off x="311700" y="159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308" name="Google Shape;308;p43"/>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GPU Parallelization will provide speedups if:</a:t>
            </a:r>
            <a:endParaRPr/>
          </a:p>
          <a:p>
            <a:pPr indent="-342900" lvl="0" marL="457200" rtl="0" algn="l">
              <a:spcBef>
                <a:spcPts val="1200"/>
              </a:spcBef>
              <a:spcAft>
                <a:spcPts val="0"/>
              </a:spcAft>
              <a:buSzPts val="1800"/>
              <a:buChar char="●"/>
            </a:pPr>
            <a:r>
              <a:rPr lang="en"/>
              <a:t>Code takes over a second to run</a:t>
            </a:r>
            <a:endParaRPr/>
          </a:p>
          <a:p>
            <a:pPr indent="-342900" lvl="0" marL="457200" rtl="0" algn="l">
              <a:spcBef>
                <a:spcPts val="0"/>
              </a:spcBef>
              <a:spcAft>
                <a:spcPts val="0"/>
              </a:spcAft>
              <a:buSzPts val="1800"/>
              <a:buChar char="●"/>
            </a:pPr>
            <a:r>
              <a:rPr lang="en"/>
              <a:t>Code will be run many times for varying parameters</a:t>
            </a:r>
            <a:endParaRPr/>
          </a:p>
          <a:p>
            <a:pPr indent="0" lvl="0" marL="0" rtl="0" algn="l">
              <a:spcBef>
                <a:spcPts val="1200"/>
              </a:spcBef>
              <a:spcAft>
                <a:spcPts val="0"/>
              </a:spcAft>
              <a:buNone/>
            </a:pPr>
            <a:r>
              <a:rPr lang="en"/>
              <a:t>GPU Coding does require some additional considerations (race conditions, limited base python functionality), but is rather easy to implement, </a:t>
            </a:r>
            <a:r>
              <a:rPr i="1" lang="en"/>
              <a:t>especially through copy/pasting pre-built kernels!</a:t>
            </a:r>
            <a:endParaRPr/>
          </a:p>
          <a:p>
            <a:pPr indent="0" lvl="0" marL="0" rtl="0" algn="l">
              <a:spcBef>
                <a:spcPts val="1200"/>
              </a:spcBef>
              <a:spcAft>
                <a:spcPts val="1200"/>
              </a:spcAft>
              <a:buNone/>
            </a:pPr>
            <a:r>
              <a:rPr lang="en"/>
              <a:t>Materials from this talk available at: </a:t>
            </a:r>
            <a:r>
              <a:rPr lang="en" u="sng">
                <a:solidFill>
                  <a:schemeClr val="hlink"/>
                </a:solidFill>
                <a:hlinkClick r:id="rId3"/>
              </a:rPr>
              <a:t>https://github.com/zhyrek/numba</a:t>
            </a:r>
            <a:r>
              <a:rPr lang="en"/>
              <a:t>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4"/>
          <p:cNvSpPr txBox="1"/>
          <p:nvPr>
            <p:ph type="title"/>
          </p:nvPr>
        </p:nvSpPr>
        <p:spPr>
          <a:xfrm>
            <a:off x="311700" y="159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314" name="Google Shape;314;p44"/>
          <p:cNvSpPr txBox="1"/>
          <p:nvPr>
            <p:ph idx="1" type="body"/>
          </p:nvPr>
        </p:nvSpPr>
        <p:spPr>
          <a:xfrm>
            <a:off x="311700" y="863550"/>
            <a:ext cx="8520600" cy="4448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GPU Parallelization will provide speedups if:</a:t>
            </a:r>
            <a:endParaRPr/>
          </a:p>
          <a:p>
            <a:pPr indent="-342900" lvl="0" marL="457200" rtl="0" algn="l">
              <a:spcBef>
                <a:spcPts val="1200"/>
              </a:spcBef>
              <a:spcAft>
                <a:spcPts val="0"/>
              </a:spcAft>
              <a:buSzPts val="1800"/>
              <a:buChar char="●"/>
            </a:pPr>
            <a:r>
              <a:rPr lang="en"/>
              <a:t>Code takes over a second to run</a:t>
            </a:r>
            <a:endParaRPr/>
          </a:p>
          <a:p>
            <a:pPr indent="-342900" lvl="0" marL="457200" rtl="0" algn="l">
              <a:spcBef>
                <a:spcPts val="0"/>
              </a:spcBef>
              <a:spcAft>
                <a:spcPts val="0"/>
              </a:spcAft>
              <a:buSzPts val="1800"/>
              <a:buChar char="●"/>
            </a:pPr>
            <a:r>
              <a:rPr lang="en"/>
              <a:t>Code will be run many times for varying parameters</a:t>
            </a:r>
            <a:endParaRPr/>
          </a:p>
          <a:p>
            <a:pPr indent="0" lvl="0" marL="0" rtl="0" algn="l">
              <a:spcBef>
                <a:spcPts val="1200"/>
              </a:spcBef>
              <a:spcAft>
                <a:spcPts val="0"/>
              </a:spcAft>
              <a:buNone/>
            </a:pPr>
            <a:r>
              <a:rPr lang="en"/>
              <a:t>GPU Coding does require some additional considerations (race conditions, limited base python functionality), but is rather easy to implement, </a:t>
            </a:r>
            <a:r>
              <a:rPr i="1" lang="en"/>
              <a:t>especially through copy/pasting pre-built kernels!</a:t>
            </a:r>
            <a:endParaRPr/>
          </a:p>
          <a:p>
            <a:pPr indent="0" lvl="0" marL="0" rtl="0" algn="l">
              <a:spcBef>
                <a:spcPts val="1200"/>
              </a:spcBef>
              <a:spcAft>
                <a:spcPts val="0"/>
              </a:spcAft>
              <a:buNone/>
            </a:pPr>
            <a:r>
              <a:rPr lang="en"/>
              <a:t>Materials from this talk available at: </a:t>
            </a:r>
            <a:r>
              <a:rPr lang="en" u="sng">
                <a:solidFill>
                  <a:schemeClr val="hlink"/>
                </a:solidFill>
                <a:hlinkClick r:id="rId3"/>
              </a:rPr>
              <a:t>https://github.com/zhyrek/numba</a:t>
            </a:r>
            <a:r>
              <a:rPr lang="en"/>
              <a:t>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b="1" lang="en"/>
              <a:t>Thanks!</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bother?</a:t>
            </a:r>
            <a:endParaRPr/>
          </a:p>
        </p:txBody>
      </p:sp>
      <p:sp>
        <p:nvSpPr>
          <p:cNvPr id="76" name="Google Shape;76;p16"/>
          <p:cNvSpPr txBox="1"/>
          <p:nvPr>
            <p:ph idx="1" type="body"/>
          </p:nvPr>
        </p:nvSpPr>
        <p:spPr>
          <a:xfrm>
            <a:off x="311700" y="1152475"/>
            <a:ext cx="4867200" cy="3735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Moore’s Law continues on, but clock speed has peaked.</a:t>
            </a:r>
            <a:endParaRPr/>
          </a:p>
          <a:p>
            <a:pPr indent="0" lvl="0" marL="0" rtl="0" algn="l">
              <a:spcBef>
                <a:spcPts val="1200"/>
              </a:spcBef>
              <a:spcAft>
                <a:spcPts val="0"/>
              </a:spcAft>
              <a:buNone/>
            </a:pPr>
            <a:r>
              <a:rPr b="1" lang="en"/>
              <a:t>Of the last 12 doublings (~4000x increase in transistors), the majority of this performance is locked behind parallelism</a:t>
            </a:r>
            <a:endParaRPr/>
          </a:p>
          <a:p>
            <a:pPr indent="0" lvl="0" marL="0" rtl="0" algn="l">
              <a:spcBef>
                <a:spcPts val="1200"/>
              </a:spcBef>
              <a:spcAft>
                <a:spcPts val="0"/>
              </a:spcAft>
              <a:buNone/>
            </a:pPr>
            <a:r>
              <a:rPr lang="en"/>
              <a:t>GPUs: highly parallel device, ~1000x more processing power than CPUs</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u="sng"/>
              <a:t>Answer: in order to tap this potential 1000x speedup!</a:t>
            </a:r>
            <a:endParaRPr u="sng"/>
          </a:p>
        </p:txBody>
      </p:sp>
      <p:pic>
        <p:nvPicPr>
          <p:cNvPr id="77" name="Google Shape;77;p16"/>
          <p:cNvPicPr preferRelativeResize="0"/>
          <p:nvPr/>
        </p:nvPicPr>
        <p:blipFill>
          <a:blip r:embed="rId3">
            <a:alphaModFix/>
          </a:blip>
          <a:stretch>
            <a:fillRect/>
          </a:stretch>
        </p:blipFill>
        <p:spPr>
          <a:xfrm>
            <a:off x="5178775" y="592175"/>
            <a:ext cx="3839705" cy="3820975"/>
          </a:xfrm>
          <a:prstGeom prst="rect">
            <a:avLst/>
          </a:prstGeom>
          <a:noFill/>
          <a:ln>
            <a:noFill/>
          </a:ln>
        </p:spPr>
      </p:pic>
      <p:sp>
        <p:nvSpPr>
          <p:cNvPr id="78" name="Google Shape;78;p16"/>
          <p:cNvSpPr txBox="1"/>
          <p:nvPr/>
        </p:nvSpPr>
        <p:spPr>
          <a:xfrm>
            <a:off x="5696575" y="4503300"/>
            <a:ext cx="3321900" cy="6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Carpentieri, Bruno. (2015). Computing beyond Moore’s law.. </a:t>
            </a:r>
            <a:endParaRPr sz="800"/>
          </a:p>
        </p:txBody>
      </p:sp>
      <p:sp>
        <p:nvSpPr>
          <p:cNvPr id="79" name="Google Shape;79;p16"/>
          <p:cNvSpPr txBox="1"/>
          <p:nvPr/>
        </p:nvSpPr>
        <p:spPr>
          <a:xfrm>
            <a:off x="5217850" y="216800"/>
            <a:ext cx="3839700" cy="5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AA84F"/>
                </a:solidFill>
              </a:rPr>
              <a:t>Transistors (x1000) </a:t>
            </a:r>
            <a:r>
              <a:rPr lang="en">
                <a:solidFill>
                  <a:srgbClr val="38761D"/>
                </a:solidFill>
              </a:rPr>
              <a:t>        </a:t>
            </a:r>
            <a:r>
              <a:rPr lang="en">
                <a:solidFill>
                  <a:srgbClr val="073763"/>
                </a:solidFill>
              </a:rPr>
              <a:t>Clock Speed (MHz)</a:t>
            </a:r>
            <a:r>
              <a:rPr lang="en">
                <a:solidFill>
                  <a:srgbClr val="38761D"/>
                </a:solidFill>
              </a:rPr>
              <a:t>  </a:t>
            </a:r>
            <a:endParaRPr>
              <a:solidFill>
                <a:srgbClr val="38761D"/>
              </a:solidFill>
            </a:endParaRPr>
          </a:p>
        </p:txBody>
      </p:sp>
      <p:cxnSp>
        <p:nvCxnSpPr>
          <p:cNvPr id="80" name="Google Shape;80;p16"/>
          <p:cNvCxnSpPr/>
          <p:nvPr/>
        </p:nvCxnSpPr>
        <p:spPr>
          <a:xfrm>
            <a:off x="6081700" y="588800"/>
            <a:ext cx="1375500" cy="1764900"/>
          </a:xfrm>
          <a:prstGeom prst="straightConnector1">
            <a:avLst/>
          </a:prstGeom>
          <a:noFill/>
          <a:ln cap="flat" cmpd="sng" w="38100">
            <a:solidFill>
              <a:srgbClr val="6AA84F"/>
            </a:solidFill>
            <a:prstDash val="solid"/>
            <a:round/>
            <a:headEnd len="med" w="med" type="none"/>
            <a:tailEnd len="med" w="med" type="stealth"/>
          </a:ln>
        </p:spPr>
      </p:cxnSp>
      <p:cxnSp>
        <p:nvCxnSpPr>
          <p:cNvPr id="81" name="Google Shape;81;p16"/>
          <p:cNvCxnSpPr/>
          <p:nvPr/>
        </p:nvCxnSpPr>
        <p:spPr>
          <a:xfrm flipH="1">
            <a:off x="8504075" y="554200"/>
            <a:ext cx="86400" cy="1643700"/>
          </a:xfrm>
          <a:prstGeom prst="straightConnector1">
            <a:avLst/>
          </a:prstGeom>
          <a:noFill/>
          <a:ln cap="flat" cmpd="sng" w="38100">
            <a:solidFill>
              <a:srgbClr val="073763"/>
            </a:solidFill>
            <a:prstDash val="solid"/>
            <a:round/>
            <a:headEnd len="med" w="med" type="none"/>
            <a:tailEnd len="med" w="med" type="stealth"/>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replicate these results</a:t>
            </a:r>
            <a:endParaRPr/>
          </a:p>
        </p:txBody>
      </p:sp>
      <p:sp>
        <p:nvSpPr>
          <p:cNvPr id="87" name="Google Shape;87;p17"/>
          <p:cNvSpPr txBox="1"/>
          <p:nvPr>
            <p:ph idx="1" type="body"/>
          </p:nvPr>
        </p:nvSpPr>
        <p:spPr>
          <a:xfrm>
            <a:off x="311700" y="520975"/>
            <a:ext cx="8520600" cy="47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Code runs in a Jupyter Notebook using Anaconda ( </a:t>
            </a:r>
            <a:r>
              <a:rPr lang="en" u="sng">
                <a:solidFill>
                  <a:schemeClr val="hlink"/>
                </a:solidFill>
                <a:hlinkClick r:id="rId3"/>
              </a:rPr>
              <a:t>https://www.anaconda.com/</a:t>
            </a:r>
            <a:r>
              <a:rPr lang="en"/>
              <a:t> )</a:t>
            </a:r>
            <a:endParaRPr/>
          </a:p>
          <a:p>
            <a:pPr indent="0" lvl="0" marL="0" rtl="0" algn="l">
              <a:spcBef>
                <a:spcPts val="1200"/>
              </a:spcBef>
              <a:spcAft>
                <a:spcPts val="0"/>
              </a:spcAft>
              <a:buNone/>
            </a:pPr>
            <a:r>
              <a:rPr lang="en">
                <a:solidFill>
                  <a:srgbClr val="FF0000"/>
                </a:solidFill>
              </a:rPr>
              <a:t>Will require a computer with a Nvidia graphics card to run CUDA</a:t>
            </a:r>
            <a:endParaRPr>
              <a:solidFill>
                <a:srgbClr val="FF0000"/>
              </a:solidFill>
            </a:endParaRPr>
          </a:p>
          <a:p>
            <a:pPr indent="0" lvl="0" marL="0" rtl="0" algn="l">
              <a:spcBef>
                <a:spcPts val="1200"/>
              </a:spcBef>
              <a:spcAft>
                <a:spcPts val="0"/>
              </a:spcAft>
              <a:buNone/>
            </a:pPr>
            <a:r>
              <a:rPr lang="en"/>
              <a:t>Requires the following packages: (some may already be installed…)</a:t>
            </a:r>
            <a:endParaRPr/>
          </a:p>
          <a:p>
            <a:pPr indent="-342900" lvl="0" marL="457200" rtl="0" algn="l">
              <a:spcBef>
                <a:spcPts val="1200"/>
              </a:spcBef>
              <a:spcAft>
                <a:spcPts val="0"/>
              </a:spcAft>
              <a:buSzPts val="1800"/>
              <a:buChar char="●"/>
            </a:pPr>
            <a:r>
              <a:rPr lang="en"/>
              <a:t>n</a:t>
            </a:r>
            <a:r>
              <a:rPr lang="en"/>
              <a:t>umpy ( </a:t>
            </a:r>
            <a:r>
              <a:rPr lang="en">
                <a:solidFill>
                  <a:srgbClr val="FFFFFF"/>
                </a:solidFill>
                <a:highlight>
                  <a:schemeClr val="dk1"/>
                </a:highlight>
              </a:rPr>
              <a:t>pip install numpy</a:t>
            </a:r>
            <a:r>
              <a:rPr lang="en">
                <a:solidFill>
                  <a:srgbClr val="434343"/>
                </a:solidFill>
              </a:rPr>
              <a:t> )</a:t>
            </a:r>
            <a:endParaRPr>
              <a:solidFill>
                <a:srgbClr val="434343"/>
              </a:solidFill>
            </a:endParaRPr>
          </a:p>
          <a:p>
            <a:pPr indent="-342900" lvl="0" marL="457200" rtl="0" algn="l">
              <a:spcBef>
                <a:spcPts val="0"/>
              </a:spcBef>
              <a:spcAft>
                <a:spcPts val="0"/>
              </a:spcAft>
              <a:buSzPts val="1800"/>
              <a:buChar char="●"/>
            </a:pPr>
            <a:r>
              <a:rPr lang="en"/>
              <a:t>matplotlib ( </a:t>
            </a:r>
            <a:r>
              <a:rPr lang="en">
                <a:solidFill>
                  <a:schemeClr val="lt1"/>
                </a:solidFill>
                <a:highlight>
                  <a:schemeClr val="dk1"/>
                </a:highlight>
              </a:rPr>
              <a:t>pip install matplotlib</a:t>
            </a:r>
            <a:r>
              <a:rPr lang="en"/>
              <a:t> )</a:t>
            </a:r>
            <a:endParaRPr/>
          </a:p>
          <a:p>
            <a:pPr indent="-342900" lvl="0" marL="457200" rtl="0" algn="l">
              <a:spcBef>
                <a:spcPts val="0"/>
              </a:spcBef>
              <a:spcAft>
                <a:spcPts val="0"/>
              </a:spcAft>
              <a:buSzPts val="1800"/>
              <a:buChar char="●"/>
            </a:pPr>
            <a:r>
              <a:rPr lang="en"/>
              <a:t>numba ( </a:t>
            </a:r>
            <a:r>
              <a:rPr lang="en">
                <a:solidFill>
                  <a:schemeClr val="lt1"/>
                </a:solidFill>
                <a:highlight>
                  <a:schemeClr val="dk1"/>
                </a:highlight>
              </a:rPr>
              <a:t>conda install numba</a:t>
            </a:r>
            <a:r>
              <a:rPr lang="en"/>
              <a:t> )</a:t>
            </a:r>
            <a:endParaRPr/>
          </a:p>
          <a:p>
            <a:pPr indent="-342900" lvl="0" marL="457200" rtl="0" algn="l">
              <a:spcBef>
                <a:spcPts val="0"/>
              </a:spcBef>
              <a:spcAft>
                <a:spcPts val="0"/>
              </a:spcAft>
              <a:buSzPts val="1800"/>
              <a:buChar char="●"/>
            </a:pPr>
            <a:r>
              <a:rPr lang="en"/>
              <a:t>cudatoolkit ( </a:t>
            </a:r>
            <a:r>
              <a:rPr lang="en">
                <a:solidFill>
                  <a:schemeClr val="lt1"/>
                </a:solidFill>
                <a:highlight>
                  <a:schemeClr val="dk1"/>
                </a:highlight>
              </a:rPr>
              <a:t>conda install cudatoolkit</a:t>
            </a:r>
            <a:r>
              <a:rPr lang="en"/>
              <a:t> )</a:t>
            </a:r>
            <a:endParaRPr/>
          </a:p>
          <a:p>
            <a:pPr indent="0" lvl="0" marL="0" rtl="0" algn="l">
              <a:spcBef>
                <a:spcPts val="1200"/>
              </a:spcBef>
              <a:spcAft>
                <a:spcPts val="0"/>
              </a:spcAft>
              <a:buNone/>
            </a:pPr>
            <a:r>
              <a:rPr lang="en"/>
              <a:t>Optional packages to run final phase field code!</a:t>
            </a:r>
            <a:endParaRPr/>
          </a:p>
          <a:p>
            <a:pPr indent="-342900" lvl="0" marL="457200" rtl="0" algn="l">
              <a:spcBef>
                <a:spcPts val="1200"/>
              </a:spcBef>
              <a:spcAft>
                <a:spcPts val="0"/>
              </a:spcAft>
              <a:buSzPts val="1800"/>
              <a:buChar char="●"/>
            </a:pPr>
            <a:r>
              <a:rPr lang="en"/>
              <a:t>pyphasefield ( </a:t>
            </a:r>
            <a:r>
              <a:rPr lang="en">
                <a:solidFill>
                  <a:schemeClr val="lt1"/>
                </a:solidFill>
                <a:highlight>
                  <a:schemeClr val="dk1"/>
                </a:highlight>
              </a:rPr>
              <a:t>pip install pyphasefield</a:t>
            </a:r>
            <a:r>
              <a:rPr lang="en"/>
              <a:t> )</a:t>
            </a:r>
            <a:endParaRPr/>
          </a:p>
          <a:p>
            <a:pPr indent="-342900" lvl="0" marL="457200" rtl="0" algn="l">
              <a:spcBef>
                <a:spcPts val="0"/>
              </a:spcBef>
              <a:spcAft>
                <a:spcPts val="0"/>
              </a:spcAft>
              <a:buSzPts val="1800"/>
              <a:buChar char="●"/>
            </a:pPr>
            <a:r>
              <a:rPr lang="en"/>
              <a:t>pycalphad ( </a:t>
            </a:r>
            <a:r>
              <a:rPr lang="en">
                <a:solidFill>
                  <a:schemeClr val="lt1"/>
                </a:solidFill>
                <a:highlight>
                  <a:schemeClr val="dk1"/>
                </a:highlight>
              </a:rPr>
              <a:t>conda install -c conda-forge pycalphad==0.8.4</a:t>
            </a:r>
            <a:r>
              <a:rPr lang="en"/>
              <a:t> )</a:t>
            </a:r>
            <a:endParaRPr/>
          </a:p>
          <a:p>
            <a:pPr indent="0" lvl="0" marL="0" rtl="0" algn="l">
              <a:spcBef>
                <a:spcPts val="1200"/>
              </a:spcBef>
              <a:spcAft>
                <a:spcPts val="1200"/>
              </a:spcAft>
              <a:buNone/>
            </a:pPr>
            <a:r>
              <a:rPr lang="en"/>
              <a:t>The notebook is available at </a:t>
            </a:r>
            <a:r>
              <a:rPr lang="en" u="sng">
                <a:solidFill>
                  <a:schemeClr val="hlink"/>
                </a:solidFill>
                <a:hlinkClick r:id="rId4"/>
              </a:rPr>
              <a:t>https://github.com/zhyrek/numba</a:t>
            </a:r>
            <a:r>
              <a:rPr lang="en"/>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Outline</a:t>
            </a:r>
            <a:endParaRPr/>
          </a:p>
        </p:txBody>
      </p:sp>
      <p:sp>
        <p:nvSpPr>
          <p:cNvPr id="93" name="Google Shape;93;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CPU vs. GPU code</a:t>
            </a:r>
            <a:endParaRPr/>
          </a:p>
          <a:p>
            <a:pPr indent="-317500" lvl="1" marL="914400" rtl="0" algn="l">
              <a:spcBef>
                <a:spcPts val="0"/>
              </a:spcBef>
              <a:spcAft>
                <a:spcPts val="0"/>
              </a:spcAft>
              <a:buSzPts val="1400"/>
              <a:buChar char="○"/>
            </a:pPr>
            <a:r>
              <a:rPr lang="en"/>
              <a:t>Differences between CPU and GPU code</a:t>
            </a:r>
            <a:endParaRPr/>
          </a:p>
          <a:p>
            <a:pPr indent="-317500" lvl="1" marL="914400" rtl="0" algn="l">
              <a:spcBef>
                <a:spcPts val="0"/>
              </a:spcBef>
              <a:spcAft>
                <a:spcPts val="0"/>
              </a:spcAft>
              <a:buSzPts val="1400"/>
              <a:buChar char="○"/>
            </a:pPr>
            <a:r>
              <a:rPr lang="en"/>
              <a:t>Examples</a:t>
            </a:r>
            <a:endParaRPr/>
          </a:p>
          <a:p>
            <a:pPr indent="-317500" lvl="1" marL="914400" rtl="0" algn="l">
              <a:spcBef>
                <a:spcPts val="0"/>
              </a:spcBef>
              <a:spcAft>
                <a:spcPts val="0"/>
              </a:spcAft>
              <a:buSzPts val="1400"/>
              <a:buChar char="○"/>
            </a:pPr>
            <a:r>
              <a:rPr lang="en"/>
              <a:t>Benchmarking</a:t>
            </a:r>
            <a:endParaRPr/>
          </a:p>
          <a:p>
            <a:pPr indent="-317500" lvl="1" marL="914400" rtl="0" algn="l">
              <a:spcBef>
                <a:spcPts val="0"/>
              </a:spcBef>
              <a:spcAft>
                <a:spcPts val="0"/>
              </a:spcAft>
              <a:buSzPts val="1400"/>
              <a:buChar char="○"/>
            </a:pPr>
            <a:r>
              <a:rPr lang="en"/>
              <a:t>Caveats</a:t>
            </a:r>
            <a:endParaRPr/>
          </a:p>
          <a:p>
            <a:pPr indent="-317500" lvl="2" marL="1371600" rtl="0" algn="l">
              <a:spcBef>
                <a:spcPts val="0"/>
              </a:spcBef>
              <a:spcAft>
                <a:spcPts val="0"/>
              </a:spcAft>
              <a:buSzPts val="1400"/>
              <a:buChar char="■"/>
            </a:pPr>
            <a:r>
              <a:rPr lang="en"/>
              <a:t>Parallelizability</a:t>
            </a:r>
            <a:endParaRPr/>
          </a:p>
          <a:p>
            <a:pPr indent="-317500" lvl="2" marL="1371600" rtl="0" algn="l">
              <a:spcBef>
                <a:spcPts val="0"/>
              </a:spcBef>
              <a:spcAft>
                <a:spcPts val="0"/>
              </a:spcAft>
              <a:buSzPts val="1400"/>
              <a:buChar char="■"/>
            </a:pPr>
            <a:r>
              <a:rPr lang="en"/>
              <a:t>Race Conditions</a:t>
            </a:r>
            <a:endParaRPr/>
          </a:p>
          <a:p>
            <a:pPr indent="-342900" lvl="0" marL="457200" rtl="0" algn="l">
              <a:spcBef>
                <a:spcPts val="0"/>
              </a:spcBef>
              <a:spcAft>
                <a:spcPts val="0"/>
              </a:spcAft>
              <a:buSzPts val="1800"/>
              <a:buChar char="●"/>
            </a:pPr>
            <a:r>
              <a:rPr lang="en"/>
              <a:t>Actual Materials Simulation</a:t>
            </a:r>
            <a:r>
              <a:rPr lang="en"/>
              <a:t>s</a:t>
            </a:r>
            <a:endParaRPr/>
          </a:p>
          <a:p>
            <a:pPr indent="-317500" lvl="1" marL="914400" rtl="0" algn="l">
              <a:spcBef>
                <a:spcPts val="0"/>
              </a:spcBef>
              <a:spcAft>
                <a:spcPts val="0"/>
              </a:spcAft>
              <a:buSzPts val="1400"/>
              <a:buChar char="○"/>
            </a:pPr>
            <a:r>
              <a:rPr lang="en"/>
              <a:t>Diffusion</a:t>
            </a:r>
            <a:endParaRPr/>
          </a:p>
          <a:p>
            <a:pPr indent="-317500" lvl="1" marL="914400" rtl="0" algn="l">
              <a:spcBef>
                <a:spcPts val="0"/>
              </a:spcBef>
              <a:spcAft>
                <a:spcPts val="0"/>
              </a:spcAft>
              <a:buSzPts val="1400"/>
              <a:buChar char="○"/>
            </a:pPr>
            <a:r>
              <a:rPr lang="en"/>
              <a:t>Phase Field example: Cahn-Allen</a:t>
            </a:r>
            <a:endParaRPr/>
          </a:p>
          <a:p>
            <a:pPr indent="-317500" lvl="1" marL="914400" rtl="0" algn="l">
              <a:spcBef>
                <a:spcPts val="0"/>
              </a:spcBef>
              <a:spcAft>
                <a:spcPts val="0"/>
              </a:spcAft>
              <a:buSzPts val="1400"/>
              <a:buChar char="○"/>
            </a:pPr>
            <a:r>
              <a:rPr lang="en"/>
              <a:t>Solidification Example: Warren1995</a:t>
            </a:r>
            <a:endParaRPr/>
          </a:p>
          <a:p>
            <a:pPr indent="-317500" lvl="1" marL="914400" rtl="0" algn="l">
              <a:spcBef>
                <a:spcPts val="0"/>
              </a:spcBef>
              <a:spcAft>
                <a:spcPts val="0"/>
              </a:spcAft>
              <a:buSzPts val="1400"/>
              <a:buChar char="○"/>
            </a:pPr>
            <a:r>
              <a:rPr lang="en"/>
              <a:t>My work</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Fundamental Differences between CPU and GPU code</a:t>
            </a:r>
            <a:endParaRPr/>
          </a:p>
        </p:txBody>
      </p:sp>
      <p:sp>
        <p:nvSpPr>
          <p:cNvPr id="99" name="Google Shape;99;p19"/>
          <p:cNvSpPr txBox="1"/>
          <p:nvPr>
            <p:ph idx="1" type="body"/>
          </p:nvPr>
        </p:nvSpPr>
        <p:spPr>
          <a:xfrm>
            <a:off x="311700" y="1482575"/>
            <a:ext cx="4967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GPU is its own self-contained computer, with its own memory and clock separate from the main computer (essentially, CPU).</a:t>
            </a:r>
            <a:endParaRPr/>
          </a:p>
          <a:p>
            <a:pPr indent="0" lvl="0" marL="0" rtl="0" algn="l">
              <a:spcBef>
                <a:spcPts val="1200"/>
              </a:spcBef>
              <a:spcAft>
                <a:spcPts val="0"/>
              </a:spcAft>
              <a:buNone/>
            </a:pPr>
            <a:r>
              <a:rPr lang="en"/>
              <a:t>Base python code is written for the CPU, so GPU code requires the following additional steps:</a:t>
            </a:r>
            <a:endParaRPr/>
          </a:p>
          <a:p>
            <a:pPr indent="-342900" lvl="0" marL="457200" rtl="0" algn="l">
              <a:spcBef>
                <a:spcPts val="1200"/>
              </a:spcBef>
              <a:spcAft>
                <a:spcPts val="0"/>
              </a:spcAft>
              <a:buSzPts val="1800"/>
              <a:buChar char="●"/>
            </a:pPr>
            <a:r>
              <a:rPr lang="en"/>
              <a:t>Send data to GPU</a:t>
            </a:r>
            <a:endParaRPr/>
          </a:p>
          <a:p>
            <a:pPr indent="-342900" lvl="0" marL="457200" rtl="0" algn="l">
              <a:spcBef>
                <a:spcPts val="0"/>
              </a:spcBef>
              <a:spcAft>
                <a:spcPts val="0"/>
              </a:spcAft>
              <a:buSzPts val="1800"/>
              <a:buChar char="●"/>
            </a:pPr>
            <a:r>
              <a:rPr lang="en"/>
              <a:t>Define a kernel (~function) to run on GPU</a:t>
            </a:r>
            <a:endParaRPr/>
          </a:p>
          <a:p>
            <a:pPr indent="-342900" lvl="0" marL="457200" rtl="0" algn="l">
              <a:spcBef>
                <a:spcPts val="0"/>
              </a:spcBef>
              <a:spcAft>
                <a:spcPts val="0"/>
              </a:spcAft>
              <a:buSzPts val="1800"/>
              <a:buChar char="●"/>
            </a:pPr>
            <a:r>
              <a:rPr lang="en"/>
              <a:t>Retrieve result from the GPU</a:t>
            </a:r>
            <a:endParaRPr/>
          </a:p>
        </p:txBody>
      </p:sp>
      <p:pic>
        <p:nvPicPr>
          <p:cNvPr id="100" name="Google Shape;100;p19"/>
          <p:cNvPicPr preferRelativeResize="0"/>
          <p:nvPr/>
        </p:nvPicPr>
        <p:blipFill>
          <a:blip r:embed="rId3">
            <a:alphaModFix/>
          </a:blip>
          <a:stretch>
            <a:fillRect/>
          </a:stretch>
        </p:blipFill>
        <p:spPr>
          <a:xfrm>
            <a:off x="5490300" y="1119450"/>
            <a:ext cx="3220316" cy="38209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20"/>
          <p:cNvPicPr preferRelativeResize="0"/>
          <p:nvPr/>
        </p:nvPicPr>
        <p:blipFill>
          <a:blip r:embed="rId3">
            <a:alphaModFix/>
          </a:blip>
          <a:stretch>
            <a:fillRect/>
          </a:stretch>
        </p:blipFill>
        <p:spPr>
          <a:xfrm>
            <a:off x="251125" y="0"/>
            <a:ext cx="8641753" cy="5143500"/>
          </a:xfrm>
          <a:prstGeom prst="rect">
            <a:avLst/>
          </a:prstGeom>
          <a:noFill/>
          <a:ln>
            <a:noFill/>
          </a:ln>
        </p:spPr>
      </p:pic>
      <p:sp>
        <p:nvSpPr>
          <p:cNvPr id="106" name="Google Shape;106;p20"/>
          <p:cNvSpPr txBox="1"/>
          <p:nvPr>
            <p:ph type="title"/>
          </p:nvPr>
        </p:nvSpPr>
        <p:spPr>
          <a:xfrm>
            <a:off x="66775" y="149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Array Addition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21"/>
          <p:cNvPicPr preferRelativeResize="0"/>
          <p:nvPr/>
        </p:nvPicPr>
        <p:blipFill>
          <a:blip r:embed="rId3">
            <a:alphaModFix/>
          </a:blip>
          <a:stretch>
            <a:fillRect/>
          </a:stretch>
        </p:blipFill>
        <p:spPr>
          <a:xfrm>
            <a:off x="251125" y="0"/>
            <a:ext cx="8641753" cy="5143500"/>
          </a:xfrm>
          <a:prstGeom prst="rect">
            <a:avLst/>
          </a:prstGeom>
          <a:noFill/>
          <a:ln>
            <a:noFill/>
          </a:ln>
        </p:spPr>
      </p:pic>
      <p:sp>
        <p:nvSpPr>
          <p:cNvPr id="112" name="Google Shape;112;p21"/>
          <p:cNvSpPr txBox="1"/>
          <p:nvPr>
            <p:ph type="title"/>
          </p:nvPr>
        </p:nvSpPr>
        <p:spPr>
          <a:xfrm>
            <a:off x="66775" y="149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Array Addition</a:t>
            </a:r>
            <a:endParaRPr/>
          </a:p>
        </p:txBody>
      </p:sp>
      <p:sp>
        <p:nvSpPr>
          <p:cNvPr id="113" name="Google Shape;113;p21"/>
          <p:cNvSpPr/>
          <p:nvPr/>
        </p:nvSpPr>
        <p:spPr>
          <a:xfrm>
            <a:off x="364150" y="1642225"/>
            <a:ext cx="1506300" cy="214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1"/>
          <p:cNvSpPr/>
          <p:nvPr/>
        </p:nvSpPr>
        <p:spPr>
          <a:xfrm>
            <a:off x="364150" y="2001625"/>
            <a:ext cx="2419800" cy="397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1"/>
          <p:cNvSpPr/>
          <p:nvPr/>
        </p:nvSpPr>
        <p:spPr>
          <a:xfrm>
            <a:off x="364150" y="3588800"/>
            <a:ext cx="685200" cy="214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1"/>
          <p:cNvSpPr/>
          <p:nvPr/>
        </p:nvSpPr>
        <p:spPr>
          <a:xfrm>
            <a:off x="4347600" y="505575"/>
            <a:ext cx="1506300" cy="214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1"/>
          <p:cNvSpPr/>
          <p:nvPr/>
        </p:nvSpPr>
        <p:spPr>
          <a:xfrm>
            <a:off x="4347600" y="1045475"/>
            <a:ext cx="2383800" cy="397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1"/>
          <p:cNvSpPr/>
          <p:nvPr/>
        </p:nvSpPr>
        <p:spPr>
          <a:xfrm>
            <a:off x="4347600" y="4595650"/>
            <a:ext cx="685200" cy="214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9" name="Google Shape;119;p21"/>
          <p:cNvCxnSpPr>
            <a:stCxn id="115" idx="3"/>
            <a:endCxn id="118" idx="1"/>
          </p:cNvCxnSpPr>
          <p:nvPr/>
        </p:nvCxnSpPr>
        <p:spPr>
          <a:xfrm>
            <a:off x="1049350" y="3695900"/>
            <a:ext cx="3298200" cy="1006800"/>
          </a:xfrm>
          <a:prstGeom prst="straightConnector1">
            <a:avLst/>
          </a:prstGeom>
          <a:noFill/>
          <a:ln cap="flat" cmpd="sng" w="9525">
            <a:solidFill>
              <a:schemeClr val="dk2"/>
            </a:solidFill>
            <a:prstDash val="solid"/>
            <a:round/>
            <a:headEnd len="med" w="med" type="none"/>
            <a:tailEnd len="med" w="med" type="none"/>
          </a:ln>
        </p:spPr>
      </p:cxnSp>
      <p:cxnSp>
        <p:nvCxnSpPr>
          <p:cNvPr id="120" name="Google Shape;120;p21"/>
          <p:cNvCxnSpPr>
            <a:stCxn id="114" idx="3"/>
            <a:endCxn id="117" idx="1"/>
          </p:cNvCxnSpPr>
          <p:nvPr/>
        </p:nvCxnSpPr>
        <p:spPr>
          <a:xfrm flipH="1" rot="10800000">
            <a:off x="2783950" y="1244125"/>
            <a:ext cx="1563600" cy="956100"/>
          </a:xfrm>
          <a:prstGeom prst="straightConnector1">
            <a:avLst/>
          </a:prstGeom>
          <a:noFill/>
          <a:ln cap="flat" cmpd="sng" w="9525">
            <a:solidFill>
              <a:schemeClr val="dk2"/>
            </a:solidFill>
            <a:prstDash val="solid"/>
            <a:round/>
            <a:headEnd len="med" w="med" type="none"/>
            <a:tailEnd len="med" w="med" type="none"/>
          </a:ln>
        </p:spPr>
      </p:cxnSp>
      <p:cxnSp>
        <p:nvCxnSpPr>
          <p:cNvPr id="121" name="Google Shape;121;p21"/>
          <p:cNvCxnSpPr>
            <a:stCxn id="113" idx="3"/>
            <a:endCxn id="116" idx="1"/>
          </p:cNvCxnSpPr>
          <p:nvPr/>
        </p:nvCxnSpPr>
        <p:spPr>
          <a:xfrm flipH="1" rot="10800000">
            <a:off x="1870450" y="612625"/>
            <a:ext cx="2477100" cy="1136700"/>
          </a:xfrm>
          <a:prstGeom prst="straightConnector1">
            <a:avLst/>
          </a:prstGeom>
          <a:noFill/>
          <a:ln cap="flat" cmpd="sng" w="9525">
            <a:solidFill>
              <a:schemeClr val="dk2"/>
            </a:solidFill>
            <a:prstDash val="solid"/>
            <a:round/>
            <a:headEnd len="med" w="med" type="none"/>
            <a:tailEnd len="med" w="med" type="none"/>
          </a:ln>
        </p:spPr>
      </p:cxnSp>
      <p:sp>
        <p:nvSpPr>
          <p:cNvPr id="122" name="Google Shape;122;p21"/>
          <p:cNvSpPr/>
          <p:nvPr/>
        </p:nvSpPr>
        <p:spPr>
          <a:xfrm>
            <a:off x="364150" y="2524031"/>
            <a:ext cx="3162300" cy="572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1"/>
          <p:cNvSpPr/>
          <p:nvPr/>
        </p:nvSpPr>
        <p:spPr>
          <a:xfrm>
            <a:off x="364150" y="3197721"/>
            <a:ext cx="1813200" cy="2739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1"/>
          <p:cNvSpPr/>
          <p:nvPr/>
        </p:nvSpPr>
        <p:spPr>
          <a:xfrm>
            <a:off x="4347600" y="729238"/>
            <a:ext cx="1862700" cy="184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1"/>
          <p:cNvSpPr/>
          <p:nvPr/>
        </p:nvSpPr>
        <p:spPr>
          <a:xfrm>
            <a:off x="4347600" y="1574100"/>
            <a:ext cx="2084100" cy="3972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1"/>
          <p:cNvSpPr/>
          <p:nvPr/>
        </p:nvSpPr>
        <p:spPr>
          <a:xfrm>
            <a:off x="4347600" y="2102725"/>
            <a:ext cx="4411200" cy="1136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1"/>
          <p:cNvSpPr/>
          <p:nvPr/>
        </p:nvSpPr>
        <p:spPr>
          <a:xfrm>
            <a:off x="4347550" y="3315650"/>
            <a:ext cx="3865200" cy="7605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1"/>
          <p:cNvSpPr/>
          <p:nvPr/>
        </p:nvSpPr>
        <p:spPr>
          <a:xfrm>
            <a:off x="4347600" y="4198450"/>
            <a:ext cx="1998300" cy="273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1"/>
          <p:cNvSpPr txBox="1"/>
          <p:nvPr/>
        </p:nvSpPr>
        <p:spPr>
          <a:xfrm>
            <a:off x="6210350" y="565775"/>
            <a:ext cx="2869500" cy="47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Import Numba to use CUDA</a:t>
            </a:r>
            <a:endParaRPr b="1">
              <a:solidFill>
                <a:srgbClr val="FF0000"/>
              </a:solidFill>
            </a:endParaRPr>
          </a:p>
        </p:txBody>
      </p:sp>
      <p:sp>
        <p:nvSpPr>
          <p:cNvPr id="130" name="Google Shape;130;p21"/>
          <p:cNvSpPr txBox="1"/>
          <p:nvPr/>
        </p:nvSpPr>
        <p:spPr>
          <a:xfrm>
            <a:off x="6481550" y="1546800"/>
            <a:ext cx="2598300" cy="47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FF"/>
                </a:solidFill>
              </a:rPr>
              <a:t>Send Data Arrays to GPU</a:t>
            </a:r>
            <a:endParaRPr b="1">
              <a:solidFill>
                <a:srgbClr val="0000FF"/>
              </a:solidFill>
            </a:endParaRPr>
          </a:p>
        </p:txBody>
      </p:sp>
      <p:sp>
        <p:nvSpPr>
          <p:cNvPr id="131" name="Google Shape;131;p21"/>
          <p:cNvSpPr txBox="1"/>
          <p:nvPr/>
        </p:nvSpPr>
        <p:spPr>
          <a:xfrm>
            <a:off x="6660000" y="2102725"/>
            <a:ext cx="2548200" cy="47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Define CUDA Kernel</a:t>
            </a:r>
            <a:endParaRPr b="1">
              <a:solidFill>
                <a:srgbClr val="FF0000"/>
              </a:solidFill>
            </a:endParaRPr>
          </a:p>
        </p:txBody>
      </p:sp>
      <p:sp>
        <p:nvSpPr>
          <p:cNvPr id="132" name="Google Shape;132;p21"/>
          <p:cNvSpPr txBox="1"/>
          <p:nvPr/>
        </p:nvSpPr>
        <p:spPr>
          <a:xfrm>
            <a:off x="5546450" y="3284025"/>
            <a:ext cx="3533400" cy="47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FF"/>
                </a:solidFill>
              </a:rPr>
              <a:t>Run CUDA Kernel with</a:t>
            </a:r>
            <a:endParaRPr b="1">
              <a:solidFill>
                <a:srgbClr val="0000FF"/>
              </a:solidFill>
            </a:endParaRPr>
          </a:p>
          <a:p>
            <a:pPr indent="0" lvl="0" marL="0" rtl="0" algn="l">
              <a:spcBef>
                <a:spcPts val="0"/>
              </a:spcBef>
              <a:spcAft>
                <a:spcPts val="0"/>
              </a:spcAft>
              <a:buNone/>
            </a:pPr>
            <a:r>
              <a:rPr b="1" lang="en">
                <a:solidFill>
                  <a:srgbClr val="0000FF"/>
                </a:solidFill>
              </a:rPr>
              <a:t>256 (16x16) parallel threads</a:t>
            </a:r>
            <a:endParaRPr b="1">
              <a:solidFill>
                <a:srgbClr val="0000FF"/>
              </a:solidFill>
            </a:endParaRPr>
          </a:p>
        </p:txBody>
      </p:sp>
      <p:sp>
        <p:nvSpPr>
          <p:cNvPr id="133" name="Google Shape;133;p21"/>
          <p:cNvSpPr txBox="1"/>
          <p:nvPr/>
        </p:nvSpPr>
        <p:spPr>
          <a:xfrm>
            <a:off x="6413750" y="4152375"/>
            <a:ext cx="2733900" cy="47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Retrieve Result from GPU</a:t>
            </a:r>
            <a:endParaRPr b="1">
              <a:solidFill>
                <a:srgbClr val="FF0000"/>
              </a:solidFill>
            </a:endParaRPr>
          </a:p>
        </p:txBody>
      </p:sp>
      <p:cxnSp>
        <p:nvCxnSpPr>
          <p:cNvPr id="134" name="Google Shape;134;p21"/>
          <p:cNvCxnSpPr>
            <a:stCxn id="122" idx="3"/>
            <a:endCxn id="126" idx="1"/>
          </p:cNvCxnSpPr>
          <p:nvPr/>
        </p:nvCxnSpPr>
        <p:spPr>
          <a:xfrm flipH="1" rot="10800000">
            <a:off x="3526450" y="2671181"/>
            <a:ext cx="821100" cy="139200"/>
          </a:xfrm>
          <a:prstGeom prst="straightConnector1">
            <a:avLst/>
          </a:prstGeom>
          <a:noFill/>
          <a:ln cap="flat" cmpd="sng" w="9525">
            <a:solidFill>
              <a:srgbClr val="FF0000"/>
            </a:solidFill>
            <a:prstDash val="solid"/>
            <a:round/>
            <a:headEnd len="med" w="med" type="none"/>
            <a:tailEnd len="med" w="med" type="none"/>
          </a:ln>
        </p:spPr>
      </p:cxnSp>
      <p:cxnSp>
        <p:nvCxnSpPr>
          <p:cNvPr id="135" name="Google Shape;135;p21"/>
          <p:cNvCxnSpPr>
            <a:stCxn id="123" idx="3"/>
            <a:endCxn id="127" idx="1"/>
          </p:cNvCxnSpPr>
          <p:nvPr/>
        </p:nvCxnSpPr>
        <p:spPr>
          <a:xfrm>
            <a:off x="2177350" y="3334671"/>
            <a:ext cx="2170200" cy="361200"/>
          </a:xfrm>
          <a:prstGeom prst="straightConnector1">
            <a:avLst/>
          </a:prstGeom>
          <a:noFill/>
          <a:ln cap="flat" cmpd="sng" w="9525">
            <a:solidFill>
              <a:srgbClr val="0000FF"/>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